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8"/>
  </p:notesMasterIdLst>
  <p:sldIdLst>
    <p:sldId id="256" r:id="rId2"/>
    <p:sldId id="262" r:id="rId3"/>
    <p:sldId id="266" r:id="rId4"/>
    <p:sldId id="267" r:id="rId5"/>
    <p:sldId id="268" r:id="rId6"/>
    <p:sldId id="261" r:id="rId7"/>
  </p:sldIdLst>
  <p:sldSz cx="6858000" cy="9144000" type="screen4x3"/>
  <p:notesSz cx="7099300" cy="10234613"/>
  <p:embeddedFontLst>
    <p:embeddedFont>
      <p:font typeface="Calibri" panose="020F0502020204030204" pitchFamily="34" charset="0"/>
      <p:regular r:id="rId9"/>
      <p:bold r:id="rId10"/>
      <p:italic r:id="rId11"/>
      <p:boldItalic r:id="rId12"/>
    </p:embeddedFont>
    <p:embeddedFont>
      <p:font typeface="Roboto" panose="02000000000000000000" pitchFamily="2" charset="0"/>
      <p:regular r:id="rId13"/>
      <p:bold r:id="rId14"/>
      <p:italic r:id="rId15"/>
      <p:boldItalic r:id="rId16"/>
    </p:embeddedFont>
    <p:embeddedFont>
      <p:font typeface="Verdana" panose="020B0604030504040204" pitchFamily="3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884">
          <p15:clr>
            <a:srgbClr val="A4A3A4"/>
          </p15:clr>
        </p15:guide>
        <p15:guide id="2" pos="2160">
          <p15:clr>
            <a:srgbClr val="A4A3A4"/>
          </p15:clr>
        </p15:guide>
      </p15:sldGuideLst>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2" roundtripDataSignature="AMtx7miOWlvuS61RoUpby4zYhx2h9HTJJ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ED3270B-31F8-D65E-570D-30E086A2EADA}" name="Federica" initials="FZ" userId="Federica"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7CC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34719ED-5015-4CB8-8811-8DD85FA2B4AB}">
  <a:tblStyle styleId="{234719ED-5015-4CB8-8811-8DD85FA2B4A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B534D0B5-9EF2-4A4F-B58F-4AF1BE0AC8B7}" styleName="Table_1">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6933" autoAdjust="0"/>
    <p:restoredTop sz="94730" autoAdjust="0"/>
  </p:normalViewPr>
  <p:slideViewPr>
    <p:cSldViewPr snapToGrid="0">
      <p:cViewPr varScale="1">
        <p:scale>
          <a:sx n="96" d="100"/>
          <a:sy n="96" d="100"/>
        </p:scale>
        <p:origin x="4304" y="176"/>
      </p:cViewPr>
      <p:guideLst>
        <p:guide orient="horz" pos="884"/>
        <p:guide pos="216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font" Target="fonts/font5.fntdata"/><Relationship Id="rId18" Type="http://schemas.openxmlformats.org/officeDocument/2006/relationships/font" Target="fonts/font10.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17" Type="http://schemas.openxmlformats.org/officeDocument/2006/relationships/font" Target="fonts/font9.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8.fntdata"/><Relationship Id="rId20"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7.fntdata"/><Relationship Id="rId23" Type="http://schemas.openxmlformats.org/officeDocument/2006/relationships/presProps" Target="presProps.xml"/><Relationship Id="rId10" Type="http://schemas.openxmlformats.org/officeDocument/2006/relationships/font" Target="fonts/font2.fntdata"/><Relationship Id="rId19" Type="http://schemas.openxmlformats.org/officeDocument/2006/relationships/font" Target="fonts/font11.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 Id="rId22" Type="http://customschemas.google.com/relationships/presentationmetadata" Target="metadata"/><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76363" cy="511731"/>
          </a:xfrm>
          <a:prstGeom prst="rect">
            <a:avLst/>
          </a:prstGeom>
          <a:noFill/>
          <a:ln>
            <a:noFill/>
          </a:ln>
        </p:spPr>
        <p:txBody>
          <a:bodyPr spcFirstLastPara="1" wrap="square" lIns="99025" tIns="49500" rIns="99025" bIns="4950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021294" y="0"/>
            <a:ext cx="3076363" cy="511731"/>
          </a:xfrm>
          <a:prstGeom prst="rect">
            <a:avLst/>
          </a:prstGeom>
          <a:noFill/>
          <a:ln>
            <a:noFill/>
          </a:ln>
        </p:spPr>
        <p:txBody>
          <a:bodyPr spcFirstLastPara="1" wrap="square" lIns="99025" tIns="49500" rIns="99025" bIns="4950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111375" y="768350"/>
            <a:ext cx="287655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721106"/>
            <a:ext cx="3076363" cy="511731"/>
          </a:xfrm>
          <a:prstGeom prst="rect">
            <a:avLst/>
          </a:prstGeom>
          <a:noFill/>
          <a:ln>
            <a:noFill/>
          </a:ln>
        </p:spPr>
        <p:txBody>
          <a:bodyPr spcFirstLastPara="1" wrap="square" lIns="99025" tIns="49500" rIns="99025" bIns="4950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marR="0" lvl="0" indent="0" algn="r" rtl="0">
              <a:spcBef>
                <a:spcPts val="0"/>
              </a:spcBef>
              <a:spcAft>
                <a:spcPts val="0"/>
              </a:spcAft>
              <a:buNone/>
            </a:pPr>
            <a:fld id="{00000000-1234-1234-1234-123412341234}" type="slidenum">
              <a:rPr lang="en-GB" sz="1300" b="0" i="0" u="none" strike="noStrike" cap="none">
                <a:solidFill>
                  <a:schemeClr val="dk1"/>
                </a:solidFill>
                <a:latin typeface="Calibri"/>
                <a:ea typeface="Calibri"/>
                <a:cs typeface="Calibri"/>
                <a:sym typeface="Calibri"/>
              </a:rPr>
              <a:t>‹N›</a:t>
            </a:fld>
            <a:endParaRP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0052560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a:spLocks noGrp="1" noRot="1" noChangeAspect="1"/>
          </p:cNvSpPr>
          <p:nvPr>
            <p:ph type="sldImg" idx="2"/>
          </p:nvPr>
        </p:nvSpPr>
        <p:spPr>
          <a:xfrm>
            <a:off x="2111375" y="768350"/>
            <a:ext cx="2876550" cy="3836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709930" y="4861441"/>
            <a:ext cx="5679440" cy="4605576"/>
          </a:xfrm>
          <a:prstGeom prst="rect">
            <a:avLst/>
          </a:prstGeom>
          <a:noFill/>
          <a:ln>
            <a:noFill/>
          </a:ln>
        </p:spPr>
        <p:txBody>
          <a:bodyPr spcFirstLastPara="1" wrap="square" lIns="99025" tIns="49500" rIns="99025" bIns="49500" anchor="t" anchorCtr="0">
            <a:normAutofit/>
          </a:bodyPr>
          <a:lstStyle/>
          <a:p>
            <a:pPr marL="0" lvl="0" indent="0" algn="l" rtl="0">
              <a:spcBef>
                <a:spcPts val="0"/>
              </a:spcBef>
              <a:spcAft>
                <a:spcPts val="0"/>
              </a:spcAft>
              <a:buNone/>
            </a:pPr>
            <a:endParaRPr/>
          </a:p>
        </p:txBody>
      </p:sp>
      <p:sp>
        <p:nvSpPr>
          <p:cNvPr id="89" name="Google Shape;89;p1:notes"/>
          <p:cNvSpPr txBox="1">
            <a:spLocks noGrp="1"/>
          </p:cNvSpPr>
          <p:nvPr>
            <p:ph type="sldNum" idx="12"/>
          </p:nvPr>
        </p:nvSpPr>
        <p:spPr>
          <a:xfrm>
            <a:off x="4021294" y="9721106"/>
            <a:ext cx="3076363" cy="511731"/>
          </a:xfrm>
          <a:prstGeom prst="rect">
            <a:avLst/>
          </a:prstGeom>
          <a:noFill/>
          <a:ln>
            <a:noFill/>
          </a:ln>
        </p:spPr>
        <p:txBody>
          <a:bodyPr spcFirstLastPara="1" wrap="square" lIns="99025" tIns="49500" rIns="99025" bIns="495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2111375" y="768350"/>
            <a:ext cx="287655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6:notes"/>
          <p:cNvSpPr txBox="1">
            <a:spLocks noGrp="1"/>
          </p:cNvSpPr>
          <p:nvPr>
            <p:ph type="body" idx="1"/>
          </p:nvPr>
        </p:nvSpPr>
        <p:spPr>
          <a:xfrm>
            <a:off x="709930" y="4861441"/>
            <a:ext cx="5679440" cy="4605576"/>
          </a:xfrm>
          <a:prstGeom prst="rect">
            <a:avLst/>
          </a:prstGeom>
        </p:spPr>
        <p:txBody>
          <a:bodyPr spcFirstLastPara="1" wrap="square" lIns="99025" tIns="49500" rIns="99025" bIns="49500" anchor="t" anchorCtr="0">
            <a:noAutofit/>
          </a:bodyPr>
          <a:lstStyle/>
          <a:p>
            <a:pPr marL="0" lvl="0" indent="0" algn="l" rtl="0">
              <a:spcBef>
                <a:spcPts val="0"/>
              </a:spcBef>
              <a:spcAft>
                <a:spcPts val="0"/>
              </a:spcAft>
              <a:buNone/>
            </a:pPr>
            <a:endParaRPr/>
          </a:p>
        </p:txBody>
      </p:sp>
      <p:sp>
        <p:nvSpPr>
          <p:cNvPr id="124" name="Google Shape;124;p6:notes"/>
          <p:cNvSpPr>
            <a:spLocks noGrp="1" noRot="1" noChangeAspect="1"/>
          </p:cNvSpPr>
          <p:nvPr>
            <p:ph type="sldImg" idx="2"/>
          </p:nvPr>
        </p:nvSpPr>
        <p:spPr>
          <a:xfrm>
            <a:off x="2111375" y="768350"/>
            <a:ext cx="2876550" cy="3836988"/>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
        <p:cNvGrpSpPr/>
        <p:nvPr/>
      </p:nvGrpSpPr>
      <p:grpSpPr>
        <a:xfrm>
          <a:off x="0" y="0"/>
          <a:ext cx="0" cy="0"/>
          <a:chOff x="0" y="0"/>
          <a:chExt cx="0" cy="0"/>
        </a:xfrm>
      </p:grpSpPr>
      <p:sp>
        <p:nvSpPr>
          <p:cNvPr id="18" name="Google Shape;18;p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4"/>
        <p:cNvGrpSpPr/>
        <p:nvPr/>
      </p:nvGrpSpPr>
      <p:grpSpPr>
        <a:xfrm>
          <a:off x="0" y="0"/>
          <a:ext cx="0" cy="0"/>
          <a:chOff x="0" y="0"/>
          <a:chExt cx="0" cy="0"/>
        </a:xfrm>
      </p:grpSpPr>
      <p:sp>
        <p:nvSpPr>
          <p:cNvPr id="75" name="Google Shape;75;p1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7"/>
          <p:cNvSpPr txBox="1">
            <a:spLocks noGrp="1"/>
          </p:cNvSpPr>
          <p:nvPr>
            <p:ph type="body" idx="1"/>
          </p:nvPr>
        </p:nvSpPr>
        <p:spPr>
          <a:xfrm rot="5400000">
            <a:off x="411692" y="2064810"/>
            <a:ext cx="6034617" cy="61722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0"/>
        <p:cNvGrpSpPr/>
        <p:nvPr/>
      </p:nvGrpSpPr>
      <p:grpSpPr>
        <a:xfrm>
          <a:off x="0" y="0"/>
          <a:ext cx="0" cy="0"/>
          <a:chOff x="0" y="0"/>
          <a:chExt cx="0" cy="0"/>
        </a:xfrm>
      </p:grpSpPr>
      <p:sp>
        <p:nvSpPr>
          <p:cNvPr id="81" name="Google Shape;81;p18"/>
          <p:cNvSpPr txBox="1">
            <a:spLocks noGrp="1"/>
          </p:cNvSpPr>
          <p:nvPr>
            <p:ph type="title"/>
          </p:nvPr>
        </p:nvSpPr>
        <p:spPr>
          <a:xfrm rot="5400000">
            <a:off x="1842559" y="3495677"/>
            <a:ext cx="7802033" cy="154305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8"/>
          <p:cNvSpPr txBox="1">
            <a:spLocks noGrp="1"/>
          </p:cNvSpPr>
          <p:nvPr>
            <p:ph type="body" idx="1"/>
          </p:nvPr>
        </p:nvSpPr>
        <p:spPr>
          <a:xfrm rot="5400000">
            <a:off x="-1300691" y="2009777"/>
            <a:ext cx="7802033" cy="451485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3" name="Google Shape;83;p18"/>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8"/>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18"/>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9"/>
          <p:cNvSpPr txBox="1">
            <a:spLocks noGrp="1"/>
          </p:cNvSpPr>
          <p:nvPr>
            <p:ph type="ctrTitle"/>
          </p:nvPr>
        </p:nvSpPr>
        <p:spPr>
          <a:xfrm>
            <a:off x="514350" y="2840568"/>
            <a:ext cx="5829300" cy="1960033"/>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
          <p:cNvSpPr txBox="1">
            <a:spLocks noGrp="1"/>
          </p:cNvSpPr>
          <p:nvPr>
            <p:ph type="subTitle" idx="1"/>
          </p:nvPr>
        </p:nvSpPr>
        <p:spPr>
          <a:xfrm>
            <a:off x="1028700" y="5181600"/>
            <a:ext cx="4800600" cy="23368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4" name="Google Shape;24;p9"/>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7"/>
        <p:cNvGrpSpPr/>
        <p:nvPr/>
      </p:nvGrpSpPr>
      <p:grpSpPr>
        <a:xfrm>
          <a:off x="0" y="0"/>
          <a:ext cx="0" cy="0"/>
          <a:chOff x="0" y="0"/>
          <a:chExt cx="0" cy="0"/>
        </a:xfrm>
      </p:grpSpPr>
      <p:sp>
        <p:nvSpPr>
          <p:cNvPr id="28" name="Google Shape;28;p10"/>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0"/>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0" name="Google Shape;30;p10"/>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0"/>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0"/>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11"/>
          <p:cNvSpPr txBox="1">
            <a:spLocks noGrp="1"/>
          </p:cNvSpPr>
          <p:nvPr>
            <p:ph type="title"/>
          </p:nvPr>
        </p:nvSpPr>
        <p:spPr>
          <a:xfrm>
            <a:off x="541735" y="5875867"/>
            <a:ext cx="5829300" cy="1816100"/>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1"/>
          <p:cNvSpPr txBox="1">
            <a:spLocks noGrp="1"/>
          </p:cNvSpPr>
          <p:nvPr>
            <p:ph type="body" idx="1"/>
          </p:nvPr>
        </p:nvSpPr>
        <p:spPr>
          <a:xfrm>
            <a:off x="541735" y="3875618"/>
            <a:ext cx="5829300" cy="2000249"/>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6" name="Google Shape;36;p11"/>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1"/>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1"/>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9"/>
        <p:cNvGrpSpPr/>
        <p:nvPr/>
      </p:nvGrpSpPr>
      <p:grpSpPr>
        <a:xfrm>
          <a:off x="0" y="0"/>
          <a:ext cx="0" cy="0"/>
          <a:chOff x="0" y="0"/>
          <a:chExt cx="0" cy="0"/>
        </a:xfrm>
      </p:grpSpPr>
      <p:sp>
        <p:nvSpPr>
          <p:cNvPr id="40" name="Google Shape;40;p12"/>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2"/>
          <p:cNvSpPr txBox="1">
            <a:spLocks noGrp="1"/>
          </p:cNvSpPr>
          <p:nvPr>
            <p:ph type="body" idx="1"/>
          </p:nvPr>
        </p:nvSpPr>
        <p:spPr>
          <a:xfrm>
            <a:off x="342900" y="2133601"/>
            <a:ext cx="3028950"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12"/>
          <p:cNvSpPr txBox="1">
            <a:spLocks noGrp="1"/>
          </p:cNvSpPr>
          <p:nvPr>
            <p:ph type="body" idx="2"/>
          </p:nvPr>
        </p:nvSpPr>
        <p:spPr>
          <a:xfrm>
            <a:off x="3486150" y="2133601"/>
            <a:ext cx="3028950" cy="6034617"/>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3" name="Google Shape;43;p12"/>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2"/>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2"/>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46"/>
        <p:cNvGrpSpPr/>
        <p:nvPr/>
      </p:nvGrpSpPr>
      <p:grpSpPr>
        <a:xfrm>
          <a:off x="0" y="0"/>
          <a:ext cx="0" cy="0"/>
          <a:chOff x="0" y="0"/>
          <a:chExt cx="0" cy="0"/>
        </a:xfrm>
      </p:grpSpPr>
      <p:sp>
        <p:nvSpPr>
          <p:cNvPr id="47" name="Google Shape;47;p13"/>
          <p:cNvSpPr txBox="1">
            <a:spLocks noGrp="1"/>
          </p:cNvSpPr>
          <p:nvPr>
            <p:ph type="body" idx="1"/>
          </p:nvPr>
        </p:nvSpPr>
        <p:spPr>
          <a:xfrm>
            <a:off x="342900" y="2046817"/>
            <a:ext cx="3030141" cy="85301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8" name="Google Shape;48;p13"/>
          <p:cNvSpPr txBox="1">
            <a:spLocks noGrp="1"/>
          </p:cNvSpPr>
          <p:nvPr>
            <p:ph type="body" idx="2"/>
          </p:nvPr>
        </p:nvSpPr>
        <p:spPr>
          <a:xfrm>
            <a:off x="342900" y="2899833"/>
            <a:ext cx="3030141" cy="526838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9" name="Google Shape;49;p13"/>
          <p:cNvSpPr txBox="1">
            <a:spLocks noGrp="1"/>
          </p:cNvSpPr>
          <p:nvPr>
            <p:ph type="body" idx="3"/>
          </p:nvPr>
        </p:nvSpPr>
        <p:spPr>
          <a:xfrm>
            <a:off x="3483769" y="2046817"/>
            <a:ext cx="3031331" cy="853016"/>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50" name="Google Shape;50;p13"/>
          <p:cNvSpPr txBox="1">
            <a:spLocks noGrp="1"/>
          </p:cNvSpPr>
          <p:nvPr>
            <p:ph type="body" idx="4"/>
          </p:nvPr>
        </p:nvSpPr>
        <p:spPr>
          <a:xfrm>
            <a:off x="3483769" y="2899833"/>
            <a:ext cx="3031331" cy="5268384"/>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1" name="Google Shape;51;p13"/>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13"/>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3"/>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3"/>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4"/>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4"/>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4"/>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0"/>
        <p:cNvGrpSpPr/>
        <p:nvPr/>
      </p:nvGrpSpPr>
      <p:grpSpPr>
        <a:xfrm>
          <a:off x="0" y="0"/>
          <a:ext cx="0" cy="0"/>
          <a:chOff x="0" y="0"/>
          <a:chExt cx="0" cy="0"/>
        </a:xfrm>
      </p:grpSpPr>
      <p:sp>
        <p:nvSpPr>
          <p:cNvPr id="61" name="Google Shape;61;p15"/>
          <p:cNvSpPr txBox="1">
            <a:spLocks noGrp="1"/>
          </p:cNvSpPr>
          <p:nvPr>
            <p:ph type="title"/>
          </p:nvPr>
        </p:nvSpPr>
        <p:spPr>
          <a:xfrm>
            <a:off x="342900" y="364067"/>
            <a:ext cx="2256235" cy="1549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5"/>
          <p:cNvSpPr txBox="1">
            <a:spLocks noGrp="1"/>
          </p:cNvSpPr>
          <p:nvPr>
            <p:ph type="body" idx="1"/>
          </p:nvPr>
        </p:nvSpPr>
        <p:spPr>
          <a:xfrm>
            <a:off x="2681287" y="364067"/>
            <a:ext cx="3833813" cy="7804151"/>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3" name="Google Shape;63;p15"/>
          <p:cNvSpPr txBox="1">
            <a:spLocks noGrp="1"/>
          </p:cNvSpPr>
          <p:nvPr>
            <p:ph type="body" idx="2"/>
          </p:nvPr>
        </p:nvSpPr>
        <p:spPr>
          <a:xfrm>
            <a:off x="342900" y="1913467"/>
            <a:ext cx="2256235" cy="6254751"/>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4" name="Google Shape;64;p15"/>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5"/>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5"/>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7"/>
        <p:cNvGrpSpPr/>
        <p:nvPr/>
      </p:nvGrpSpPr>
      <p:grpSpPr>
        <a:xfrm>
          <a:off x="0" y="0"/>
          <a:ext cx="0" cy="0"/>
          <a:chOff x="0" y="0"/>
          <a:chExt cx="0" cy="0"/>
        </a:xfrm>
      </p:grpSpPr>
      <p:sp>
        <p:nvSpPr>
          <p:cNvPr id="68" name="Google Shape;68;p16"/>
          <p:cNvSpPr txBox="1">
            <a:spLocks noGrp="1"/>
          </p:cNvSpPr>
          <p:nvPr>
            <p:ph type="title"/>
          </p:nvPr>
        </p:nvSpPr>
        <p:spPr>
          <a:xfrm>
            <a:off x="1344216" y="6400800"/>
            <a:ext cx="4114800" cy="755651"/>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16"/>
          <p:cNvSpPr>
            <a:spLocks noGrp="1"/>
          </p:cNvSpPr>
          <p:nvPr>
            <p:ph type="pic" idx="2"/>
          </p:nvPr>
        </p:nvSpPr>
        <p:spPr>
          <a:xfrm>
            <a:off x="1344216" y="817033"/>
            <a:ext cx="4114800" cy="5486400"/>
          </a:xfrm>
          <a:prstGeom prst="rect">
            <a:avLst/>
          </a:prstGeom>
          <a:noFill/>
          <a:ln>
            <a:noFill/>
          </a:ln>
        </p:spPr>
      </p:sp>
      <p:sp>
        <p:nvSpPr>
          <p:cNvPr id="70" name="Google Shape;70;p16"/>
          <p:cNvSpPr txBox="1">
            <a:spLocks noGrp="1"/>
          </p:cNvSpPr>
          <p:nvPr>
            <p:ph type="body" idx="1"/>
          </p:nvPr>
        </p:nvSpPr>
        <p:spPr>
          <a:xfrm>
            <a:off x="1344216" y="7156451"/>
            <a:ext cx="4114800" cy="1073149"/>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1" name="Google Shape;71;p16"/>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6"/>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6"/>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7"/>
          <p:cNvSpPr txBox="1">
            <a:spLocks noGrp="1"/>
          </p:cNvSpPr>
          <p:nvPr>
            <p:ph type="title"/>
          </p:nvPr>
        </p:nvSpPr>
        <p:spPr>
          <a:xfrm>
            <a:off x="342900" y="366184"/>
            <a:ext cx="6172200" cy="1524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
          <p:cNvSpPr txBox="1">
            <a:spLocks noGrp="1"/>
          </p:cNvSpPr>
          <p:nvPr>
            <p:ph type="body" idx="1"/>
          </p:nvPr>
        </p:nvSpPr>
        <p:spPr>
          <a:xfrm>
            <a:off x="342900" y="2133601"/>
            <a:ext cx="6172200" cy="6034617"/>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7"/>
          <p:cNvSpPr txBox="1">
            <a:spLocks noGrp="1"/>
          </p:cNvSpPr>
          <p:nvPr>
            <p:ph type="dt" idx="10"/>
          </p:nvPr>
        </p:nvSpPr>
        <p:spPr>
          <a:xfrm>
            <a:off x="342900" y="8475134"/>
            <a:ext cx="1600200" cy="48683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
          <p:cNvSpPr txBox="1">
            <a:spLocks noGrp="1"/>
          </p:cNvSpPr>
          <p:nvPr>
            <p:ph type="ftr" idx="11"/>
          </p:nvPr>
        </p:nvSpPr>
        <p:spPr>
          <a:xfrm>
            <a:off x="2343150" y="8475134"/>
            <a:ext cx="2171700" cy="48683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
          <p:cNvSpPr txBox="1">
            <a:spLocks noGrp="1"/>
          </p:cNvSpPr>
          <p:nvPr>
            <p:ph type="sldNum" idx="12"/>
          </p:nvPr>
        </p:nvSpPr>
        <p:spPr>
          <a:xfrm>
            <a:off x="4914900" y="8475134"/>
            <a:ext cx="1600200" cy="48683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‹N›</a:t>
            </a:fld>
            <a:endParaRPr/>
          </a:p>
        </p:txBody>
      </p:sp>
      <p:pic>
        <p:nvPicPr>
          <p:cNvPr id="15" name="Google Shape;15;p7"/>
          <p:cNvPicPr preferRelativeResize="0"/>
          <p:nvPr/>
        </p:nvPicPr>
        <p:blipFill rotWithShape="1">
          <a:blip r:embed="rId13">
            <a:alphaModFix/>
          </a:blip>
          <a:srcRect l="22635" r="36257"/>
          <a:stretch/>
        </p:blipFill>
        <p:spPr>
          <a:xfrm>
            <a:off x="1999258" y="8449964"/>
            <a:ext cx="2571750" cy="523875"/>
          </a:xfrm>
          <a:prstGeom prst="rect">
            <a:avLst/>
          </a:prstGeom>
          <a:noFill/>
          <a:ln>
            <a:noFill/>
          </a:ln>
        </p:spPr>
      </p:pic>
      <p:pic>
        <p:nvPicPr>
          <p:cNvPr id="16" name="Google Shape;16;p7"/>
          <p:cNvPicPr preferRelativeResize="0"/>
          <p:nvPr/>
        </p:nvPicPr>
        <p:blipFill rotWithShape="1">
          <a:blip r:embed="rId14">
            <a:alphaModFix/>
          </a:blip>
          <a:srcRect/>
          <a:stretch/>
        </p:blipFill>
        <p:spPr>
          <a:xfrm>
            <a:off x="158748" y="56704"/>
            <a:ext cx="1794559" cy="1292082"/>
          </a:xfrm>
          <a:prstGeom prst="rect">
            <a:avLst/>
          </a:prstGeom>
          <a:noFill/>
          <a:ln>
            <a:noFill/>
          </a:ln>
        </p:spPr>
      </p:pic>
      <p:pic>
        <p:nvPicPr>
          <p:cNvPr id="9" name="Picture 8"/>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1008" y="56704"/>
            <a:ext cx="2096072" cy="1264168"/>
          </a:xfrm>
          <a:prstGeom prst="rect">
            <a:avLst/>
          </a:prstGeom>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2880">
          <p15:clr>
            <a:srgbClr val="F26B43"/>
          </p15:clr>
        </p15:guide>
        <p15:guide id="2" pos="216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e-learning.efomp.or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e-learning.efomp.org/" TargetMode="External"/><Relationship Id="rId3" Type="http://schemas.openxmlformats.org/officeDocument/2006/relationships/hyperlink" Target="https://www.efomp.org/" TargetMode="External"/><Relationship Id="rId7" Type="http://schemas.openxmlformats.org/officeDocument/2006/relationships/hyperlink" Target="https://www.instagram.com/efompweb/?hl=en" TargetMode="External"/><Relationship Id="rId12" Type="http://schemas.openxmlformats.org/officeDocument/2006/relationships/hyperlink" Target="https://www.efomp.org/index.php?r=regforms/application&amp;id=14"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www.facebook.com/EFOMP.org/" TargetMode="External"/><Relationship Id="rId11" Type="http://schemas.openxmlformats.org/officeDocument/2006/relationships/hyperlink" Target="https://www.efomp.org/index.php?r=pages&amp;id=esmpe-upcoming-editions" TargetMode="External"/><Relationship Id="rId5" Type="http://schemas.openxmlformats.org/officeDocument/2006/relationships/hyperlink" Target="https://www.linkedin.com/company/efomp/" TargetMode="External"/><Relationship Id="rId10" Type="http://schemas.openxmlformats.org/officeDocument/2006/relationships/hyperlink" Target="https://goo.gl/maps/ZURP2VeS6PJpvho96" TargetMode="External"/><Relationship Id="rId4" Type="http://schemas.openxmlformats.org/officeDocument/2006/relationships/hyperlink" Target="https://twitter.com/" TargetMode="External"/><Relationship Id="rId9" Type="http://schemas.openxmlformats.org/officeDocument/2006/relationships/hyperlink" Target="iam.efomp.org/index.php?r=db/logi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
          <p:cNvSpPr/>
          <p:nvPr/>
        </p:nvSpPr>
        <p:spPr>
          <a:xfrm>
            <a:off x="0" y="0"/>
            <a:ext cx="685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431180" y="1286619"/>
            <a:ext cx="5845294" cy="984845"/>
          </a:xfrm>
          <a:prstGeom prst="rect">
            <a:avLst/>
          </a:prstGeom>
          <a:noFill/>
          <a:ln>
            <a:noFill/>
          </a:ln>
        </p:spPr>
        <p:txBody>
          <a:bodyPr spcFirstLastPara="1" wrap="square" lIns="91425" tIns="45700" rIns="91425" bIns="45700" anchor="ctr" anchorCtr="0">
            <a:spAutoFit/>
          </a:bodyPr>
          <a:lstStyle/>
          <a:p>
            <a:pPr marL="0" marR="0" lvl="0" indent="449263" algn="ctr" rtl="0">
              <a:spcBef>
                <a:spcPts val="0"/>
              </a:spcBef>
              <a:spcAft>
                <a:spcPts val="0"/>
              </a:spcAft>
              <a:buNone/>
            </a:pPr>
            <a:r>
              <a:rPr lang="en-GB" sz="1600" b="1" u="none" dirty="0">
                <a:solidFill>
                  <a:srgbClr val="0054A6"/>
                </a:solidFill>
                <a:latin typeface="Arial"/>
                <a:ea typeface="Arial"/>
                <a:cs typeface="Arial"/>
                <a:sym typeface="Arial"/>
              </a:rPr>
              <a:t>ESMPE European School for Medical Physics Experts</a:t>
            </a:r>
            <a:endParaRPr sz="1600" b="0" u="none" dirty="0">
              <a:solidFill>
                <a:srgbClr val="0054A6"/>
              </a:solidFill>
              <a:latin typeface="Arial"/>
              <a:ea typeface="Arial"/>
              <a:cs typeface="Arial"/>
              <a:sym typeface="Arial"/>
            </a:endParaRPr>
          </a:p>
          <a:p>
            <a:pPr indent="7938" algn="ctr">
              <a:spcBef>
                <a:spcPts val="600"/>
              </a:spcBef>
            </a:pPr>
            <a:r>
              <a:rPr lang="en-GB" sz="1600" b="1" dirty="0">
                <a:latin typeface="Roboto"/>
                <a:ea typeface="Verdana" pitchFamily="34" charset="0"/>
                <a:cs typeface="Verdana" pitchFamily="34" charset="0"/>
              </a:rPr>
              <a:t>Artificial Intelligence in Medical Physics</a:t>
            </a:r>
          </a:p>
          <a:p>
            <a:pPr marL="0" marR="0" lvl="0" indent="449263" algn="ctr" rtl="0">
              <a:spcBef>
                <a:spcPts val="600"/>
              </a:spcBef>
              <a:spcAft>
                <a:spcPts val="0"/>
              </a:spcAft>
              <a:buNone/>
            </a:pPr>
            <a:r>
              <a:rPr lang="en-GB" sz="1600" b="1" u="none" dirty="0">
                <a:solidFill>
                  <a:srgbClr val="0054A6"/>
                </a:solidFill>
                <a:latin typeface="Arial"/>
                <a:ea typeface="Arial"/>
                <a:cs typeface="Arial"/>
                <a:sym typeface="Arial"/>
              </a:rPr>
              <a:t>5</a:t>
            </a:r>
            <a:r>
              <a:rPr lang="en-GB" sz="1600" b="1" u="none" baseline="30000" dirty="0">
                <a:solidFill>
                  <a:srgbClr val="0054A6"/>
                </a:solidFill>
                <a:latin typeface="Arial"/>
                <a:ea typeface="Arial"/>
                <a:cs typeface="Arial"/>
                <a:sym typeface="Arial"/>
              </a:rPr>
              <a:t>th</a:t>
            </a:r>
            <a:r>
              <a:rPr lang="en-GB" sz="1600" b="1" u="none" dirty="0">
                <a:solidFill>
                  <a:srgbClr val="0054A6"/>
                </a:solidFill>
                <a:latin typeface="Arial"/>
                <a:ea typeface="Arial"/>
                <a:cs typeface="Arial"/>
                <a:sym typeface="Arial"/>
              </a:rPr>
              <a:t>-7</a:t>
            </a:r>
            <a:r>
              <a:rPr lang="en-GB" sz="1600" b="1" u="none" baseline="30000" dirty="0">
                <a:solidFill>
                  <a:srgbClr val="0054A6"/>
                </a:solidFill>
                <a:latin typeface="Arial"/>
                <a:ea typeface="Arial"/>
                <a:cs typeface="Arial"/>
                <a:sym typeface="Arial"/>
              </a:rPr>
              <a:t>th</a:t>
            </a:r>
            <a:r>
              <a:rPr lang="en-GB" sz="1600" b="1" u="none" dirty="0">
                <a:solidFill>
                  <a:srgbClr val="0054A6"/>
                </a:solidFill>
                <a:latin typeface="Arial"/>
                <a:ea typeface="Arial"/>
                <a:cs typeface="Arial"/>
                <a:sym typeface="Arial"/>
              </a:rPr>
              <a:t> October 2023, Prague, Czech Republic</a:t>
            </a:r>
            <a:endParaRPr sz="1600" b="1" u="none" dirty="0">
              <a:solidFill>
                <a:srgbClr val="0054A6"/>
              </a:solidFill>
              <a:latin typeface="Arial"/>
              <a:ea typeface="Arial"/>
              <a:cs typeface="Arial"/>
              <a:sym typeface="Arial"/>
            </a:endParaRPr>
          </a:p>
        </p:txBody>
      </p:sp>
      <p:sp>
        <p:nvSpPr>
          <p:cNvPr id="93" name="Google Shape;93;p1"/>
          <p:cNvSpPr/>
          <p:nvPr/>
        </p:nvSpPr>
        <p:spPr>
          <a:xfrm>
            <a:off x="315853" y="2649522"/>
            <a:ext cx="6075948" cy="5401438"/>
          </a:xfrm>
          <a:prstGeom prst="rect">
            <a:avLst/>
          </a:prstGeom>
          <a:noFill/>
          <a:ln>
            <a:noFill/>
          </a:ln>
        </p:spPr>
        <p:txBody>
          <a:bodyPr spcFirstLastPara="1" wrap="square" lIns="91425" tIns="45700" rIns="91425" bIns="45700" anchor="ctr" anchorCtr="0">
            <a:spAutoFit/>
          </a:bodyPr>
          <a:lstStyle/>
          <a:p>
            <a:pPr lvl="0" indent="9525" algn="just"/>
            <a:r>
              <a:rPr lang="en-GB" sz="1000" b="0" u="none" dirty="0">
                <a:solidFill>
                  <a:schemeClr val="dk1"/>
                </a:solidFill>
                <a:latin typeface="Arial" panose="020B0604020202020204" pitchFamily="34" charset="0"/>
                <a:cs typeface="Arial" panose="020B0604020202020204" pitchFamily="34" charset="0"/>
                <a:sym typeface="Arial"/>
              </a:rPr>
              <a:t>EFOMP, in collaboration with the Czech Association of Medical Physicists (CAMP) and COCIR invite you to the next ESMPE on</a:t>
            </a:r>
            <a:r>
              <a:rPr lang="en-GB" sz="1000" b="1" u="none" dirty="0">
                <a:solidFill>
                  <a:schemeClr val="dk1"/>
                </a:solidFill>
                <a:latin typeface="Arial" panose="020B0604020202020204" pitchFamily="34" charset="0"/>
                <a:cs typeface="Arial" panose="020B0604020202020204" pitchFamily="34" charset="0"/>
                <a:sym typeface="Arial"/>
              </a:rPr>
              <a:t> </a:t>
            </a:r>
            <a:r>
              <a:rPr lang="en-GB" sz="1000" b="1" dirty="0">
                <a:solidFill>
                  <a:schemeClr val="dk1"/>
                </a:solidFill>
                <a:latin typeface="Arial" panose="020B0604020202020204" pitchFamily="34" charset="0"/>
                <a:ea typeface="Roboto"/>
                <a:cs typeface="Arial" panose="020B0604020202020204" pitchFamily="34" charset="0"/>
                <a:sym typeface="Roboto"/>
              </a:rPr>
              <a:t>AI in Medical Physics</a:t>
            </a:r>
            <a:r>
              <a:rPr lang="en-GB" sz="1000" b="0" u="none" dirty="0">
                <a:solidFill>
                  <a:schemeClr val="dk1"/>
                </a:solidFill>
                <a:latin typeface="Arial" panose="020B0604020202020204" pitchFamily="34" charset="0"/>
                <a:cs typeface="Arial" panose="020B0604020202020204" pitchFamily="34" charset="0"/>
                <a:sym typeface="Arial"/>
              </a:rPr>
              <a:t>. </a:t>
            </a:r>
            <a:r>
              <a:rPr lang="en-GB" sz="1000" dirty="0">
                <a:solidFill>
                  <a:schemeClr val="dk1"/>
                </a:solidFill>
                <a:latin typeface="Arial" panose="020B0604020202020204" pitchFamily="34" charset="0"/>
                <a:ea typeface="Roboto"/>
                <a:cs typeface="Arial" panose="020B0604020202020204" pitchFamily="34" charset="0"/>
                <a:sym typeface="Roboto"/>
              </a:rPr>
              <a:t>The school will be organized as a 2.5 days hybrid (remote and in presence) meeting, which will be held in Prague </a:t>
            </a:r>
            <a:r>
              <a:rPr lang="en-GB" sz="1000" b="1" dirty="0">
                <a:solidFill>
                  <a:schemeClr val="dk1"/>
                </a:solidFill>
                <a:latin typeface="Arial" panose="020B0604020202020204" pitchFamily="34" charset="0"/>
                <a:ea typeface="Roboto"/>
                <a:cs typeface="Arial" panose="020B0604020202020204" pitchFamily="34" charset="0"/>
                <a:sym typeface="Roboto"/>
              </a:rPr>
              <a:t>from 5</a:t>
            </a:r>
            <a:r>
              <a:rPr lang="en-GB" sz="1000" b="1" baseline="30000" dirty="0">
                <a:solidFill>
                  <a:schemeClr val="dk1"/>
                </a:solidFill>
                <a:latin typeface="Arial" panose="020B0604020202020204" pitchFamily="34" charset="0"/>
                <a:ea typeface="Roboto"/>
                <a:cs typeface="Arial" panose="020B0604020202020204" pitchFamily="34" charset="0"/>
                <a:sym typeface="Roboto"/>
              </a:rPr>
              <a:t>th</a:t>
            </a:r>
            <a:r>
              <a:rPr lang="en-GB" sz="1000" b="1" dirty="0">
                <a:solidFill>
                  <a:schemeClr val="dk1"/>
                </a:solidFill>
                <a:latin typeface="Arial" panose="020B0604020202020204" pitchFamily="34" charset="0"/>
                <a:ea typeface="Roboto"/>
                <a:cs typeface="Arial" panose="020B0604020202020204" pitchFamily="34" charset="0"/>
                <a:sym typeface="Roboto"/>
              </a:rPr>
              <a:t> to 7</a:t>
            </a:r>
            <a:r>
              <a:rPr lang="en-GB" sz="1000" b="1" baseline="30000" dirty="0">
                <a:solidFill>
                  <a:schemeClr val="dk1"/>
                </a:solidFill>
                <a:latin typeface="Arial" panose="020B0604020202020204" pitchFamily="34" charset="0"/>
                <a:ea typeface="Roboto"/>
                <a:cs typeface="Arial" panose="020B0604020202020204" pitchFamily="34" charset="0"/>
                <a:sym typeface="Roboto"/>
              </a:rPr>
              <a:t>th</a:t>
            </a:r>
            <a:r>
              <a:rPr lang="en-GB" sz="1000" b="1" dirty="0">
                <a:solidFill>
                  <a:schemeClr val="dk1"/>
                </a:solidFill>
                <a:latin typeface="Arial" panose="020B0604020202020204" pitchFamily="34" charset="0"/>
                <a:ea typeface="Roboto"/>
                <a:cs typeface="Arial" panose="020B0604020202020204" pitchFamily="34" charset="0"/>
                <a:sym typeface="Roboto"/>
              </a:rPr>
              <a:t> of October 2023</a:t>
            </a:r>
            <a:r>
              <a:rPr lang="en-GB" sz="1000" dirty="0">
                <a:solidFill>
                  <a:schemeClr val="dk1"/>
                </a:solidFill>
                <a:latin typeface="Arial" panose="020B0604020202020204" pitchFamily="34" charset="0"/>
                <a:ea typeface="Roboto"/>
                <a:cs typeface="Arial" panose="020B0604020202020204" pitchFamily="34" charset="0"/>
                <a:sym typeface="Roboto"/>
              </a:rPr>
              <a:t>.</a:t>
            </a:r>
          </a:p>
          <a:p>
            <a:pPr lvl="0" indent="9525" algn="just"/>
            <a:endParaRPr lang="en-GB" sz="1000" dirty="0">
              <a:latin typeface="Arial" panose="020B0604020202020204" pitchFamily="34" charset="0"/>
              <a:cs typeface="Arial" panose="020B0604020202020204" pitchFamily="34" charset="0"/>
            </a:endParaRPr>
          </a:p>
          <a:p>
            <a:pPr lvl="0" indent="9525" algn="just">
              <a:spcAft>
                <a:spcPts val="600"/>
              </a:spcAft>
            </a:pPr>
            <a:r>
              <a:rPr lang="en-GB" sz="1000" dirty="0">
                <a:solidFill>
                  <a:schemeClr val="dk1"/>
                </a:solidFill>
                <a:latin typeface="Arial" panose="020B0604020202020204" pitchFamily="34" charset="0"/>
                <a:ea typeface="Roboto"/>
                <a:cs typeface="Arial" panose="020B0604020202020204" pitchFamily="34" charset="0"/>
                <a:sym typeface="Roboto"/>
              </a:rPr>
              <a:t>The school will focus on advanced Medical Physics aspects of Artificial Intelligence and aims at presenting practical methodology, state-of-the-art and future developments of AI. In order to be able to participate to the school, the remote self-training part, available at </a:t>
            </a:r>
            <a:r>
              <a:rPr lang="en-GB" sz="1000" dirty="0">
                <a:solidFill>
                  <a:schemeClr val="dk1"/>
                </a:solidFill>
                <a:latin typeface="Arial" panose="020B0604020202020204" pitchFamily="34" charset="0"/>
                <a:ea typeface="Roboto"/>
                <a:cs typeface="Arial" panose="020B0604020202020204" pitchFamily="34" charset="0"/>
                <a:sym typeface="Roboto"/>
                <a:hlinkClick r:id="rId3"/>
              </a:rPr>
              <a:t>https://e-learning.efomp.org/</a:t>
            </a:r>
            <a:r>
              <a:rPr lang="en-GB" sz="1000" dirty="0">
                <a:solidFill>
                  <a:schemeClr val="dk1"/>
                </a:solidFill>
                <a:latin typeface="Arial" panose="020B0604020202020204" pitchFamily="34" charset="0"/>
                <a:ea typeface="Roboto"/>
                <a:cs typeface="Arial" panose="020B0604020202020204" pitchFamily="34" charset="0"/>
                <a:sym typeface="Roboto"/>
              </a:rPr>
              <a:t> , needs to be completed. Students who did not attend the on-line and propaedeutic module of the school will not be able to enrol to the face-to-face event.</a:t>
            </a:r>
            <a:endParaRPr lang="en-GB" sz="1000" dirty="0">
              <a:latin typeface="Arial" panose="020B0604020202020204" pitchFamily="34" charset="0"/>
              <a:cs typeface="Arial" panose="020B0604020202020204" pitchFamily="34" charset="0"/>
            </a:endParaRPr>
          </a:p>
          <a:p>
            <a:pPr lvl="0" indent="9525" algn="just">
              <a:spcBef>
                <a:spcPts val="600"/>
              </a:spcBef>
            </a:pPr>
            <a:r>
              <a:rPr lang="en-GB" sz="1000" b="0" u="none" dirty="0">
                <a:solidFill>
                  <a:schemeClr val="dk1"/>
                </a:solidFill>
                <a:latin typeface="Arial" panose="020B0604020202020204" pitchFamily="34" charset="0"/>
                <a:cs typeface="Arial" panose="020B0604020202020204" pitchFamily="34" charset="0"/>
                <a:sym typeface="Arial"/>
              </a:rPr>
              <a:t>This two-and-a-half day event will be accredited by EBAMP (European Board of Accreditation for Medical Physics) and is intended </a:t>
            </a:r>
            <a:r>
              <a:rPr lang="en-GB" sz="1000" dirty="0">
                <a:solidFill>
                  <a:schemeClr val="dk1"/>
                </a:solidFill>
                <a:latin typeface="Arial" panose="020B0604020202020204" pitchFamily="34" charset="0"/>
                <a:ea typeface="Roboto"/>
                <a:cs typeface="Arial" panose="020B0604020202020204" pitchFamily="34" charset="0"/>
                <a:sym typeface="Roboto"/>
              </a:rPr>
              <a:t>for Medical Physicists or associated professions who wish to expand their knowledge in Artificial intelligence. </a:t>
            </a:r>
            <a:r>
              <a:rPr lang="en-GB" sz="1000" b="0" u="none" dirty="0">
                <a:solidFill>
                  <a:schemeClr val="dk1"/>
                </a:solidFill>
                <a:latin typeface="Arial" panose="020B0604020202020204" pitchFamily="34" charset="0"/>
                <a:cs typeface="Arial" panose="020B0604020202020204" pitchFamily="34" charset="0"/>
                <a:sym typeface="Arial"/>
              </a:rPr>
              <a:t> As in past school editions, there will be an optional examination at the end for those seeking a higher level of certification beyond attendance. ESMPE have decided this event will be in a hybrid format. All lecturers will give their talks on-site in Prague but participants can choose if they want to attend the school on-site (limited number of participants) or online, it will be live-streamed. </a:t>
            </a:r>
            <a:endParaRPr sz="1000" b="1" i="1" u="none" dirty="0">
              <a:solidFill>
                <a:schemeClr val="dk1"/>
              </a:solidFill>
              <a:latin typeface="Arial" panose="020B0604020202020204" pitchFamily="34" charset="0"/>
              <a:cs typeface="Arial" panose="020B0604020202020204" pitchFamily="34" charset="0"/>
              <a:sym typeface="Arial"/>
            </a:endParaRPr>
          </a:p>
          <a:p>
            <a:pPr marL="0" marR="0" lvl="0" indent="180975" algn="l" rtl="0">
              <a:spcBef>
                <a:spcPts val="900"/>
              </a:spcBef>
              <a:spcAft>
                <a:spcPts val="0"/>
              </a:spcAft>
              <a:buNone/>
            </a:pPr>
            <a:r>
              <a:rPr lang="en-GB" sz="1000" b="1" u="none" dirty="0">
                <a:solidFill>
                  <a:schemeClr val="dk1"/>
                </a:solidFill>
                <a:latin typeface="Arial" panose="020B0604020202020204" pitchFamily="34" charset="0"/>
                <a:cs typeface="Arial" panose="020B0604020202020204" pitchFamily="34" charset="0"/>
                <a:sym typeface="Arial"/>
              </a:rPr>
              <a:t>Content for the face to face event</a:t>
            </a:r>
            <a:endParaRPr lang="en-GB" sz="1000" b="1" dirty="0">
              <a:solidFill>
                <a:schemeClr val="dk1"/>
              </a:solidFill>
              <a:latin typeface="Arial" panose="020B0604020202020204" pitchFamily="34" charset="0"/>
              <a:ea typeface="Roboto" panose="02000000000000000000" pitchFamily="2" charset="0"/>
              <a:cs typeface="Arial" panose="020B0604020202020204" pitchFamily="34" charset="0"/>
              <a:sym typeface="Roboto"/>
            </a:endParaRPr>
          </a:p>
          <a:p>
            <a:pPr marL="171450" indent="-171450">
              <a:spcBef>
                <a:spcPts val="600"/>
              </a:spcBef>
              <a:buFont typeface="Arial" panose="020B0604020202020204" pitchFamily="34" charset="0"/>
              <a:buChar char="•"/>
            </a:pPr>
            <a:r>
              <a:rPr lang="en-US" sz="1000" dirty="0">
                <a:solidFill>
                  <a:schemeClr val="tx1"/>
                </a:solidFill>
                <a:ea typeface="Roboto"/>
              </a:rPr>
              <a:t>AI for dose and protocol optimization</a:t>
            </a:r>
          </a:p>
          <a:p>
            <a:pPr marL="171450" indent="-171450">
              <a:spcBef>
                <a:spcPts val="600"/>
              </a:spcBef>
              <a:buFont typeface="Arial" panose="020B0604020202020204" pitchFamily="34" charset="0"/>
              <a:buChar char="•"/>
            </a:pPr>
            <a:r>
              <a:rPr lang="en-US" sz="1000" dirty="0">
                <a:latin typeface="Arial" panose="020B0604020202020204" pitchFamily="34" charset="0"/>
                <a:ea typeface="Roboto" panose="02000000000000000000" pitchFamily="2" charset="0"/>
                <a:cs typeface="Arial" panose="020B0604020202020204" pitchFamily="34" charset="0"/>
                <a:sym typeface="Roboto"/>
              </a:rPr>
              <a:t>AI for workflow optimization and automation</a:t>
            </a:r>
            <a:endParaRPr lang="en-US" sz="1000" dirty="0">
              <a:solidFill>
                <a:srgbClr val="FF0000"/>
              </a:solidFill>
              <a:latin typeface="Arial" panose="020B0604020202020204" pitchFamily="34" charset="0"/>
              <a:ea typeface="Roboto" panose="02000000000000000000" pitchFamily="2" charset="0"/>
              <a:cs typeface="Arial" panose="020B0604020202020204" pitchFamily="34" charset="0"/>
              <a:sym typeface="Roboto"/>
            </a:endParaRPr>
          </a:p>
          <a:p>
            <a:pPr marL="171450" indent="-171450">
              <a:spcBef>
                <a:spcPts val="600"/>
              </a:spcBef>
              <a:buFont typeface="Arial" panose="020B0604020202020204" pitchFamily="34" charset="0"/>
              <a:buChar char="•"/>
            </a:pPr>
            <a:r>
              <a:rPr lang="en-US" sz="1000" dirty="0">
                <a:solidFill>
                  <a:schemeClr val="tx1"/>
                </a:solidFill>
                <a:ea typeface="Roboto"/>
                <a:sym typeface="Roboto"/>
              </a:rPr>
              <a:t>Advanced Quality Assurance for AI medical devices </a:t>
            </a:r>
            <a:endParaRPr lang="en-US" sz="1000" dirty="0">
              <a:solidFill>
                <a:schemeClr val="tx1"/>
              </a:solidFill>
              <a:latin typeface="Arial" panose="020B0604020202020204" pitchFamily="34" charset="0"/>
              <a:ea typeface="Roboto" panose="02000000000000000000" pitchFamily="2" charset="0"/>
              <a:cs typeface="Arial" panose="020B0604020202020204" pitchFamily="34" charset="0"/>
            </a:endParaRPr>
          </a:p>
          <a:p>
            <a:pPr marL="171450" indent="-171450">
              <a:spcBef>
                <a:spcPts val="600"/>
              </a:spcBef>
              <a:buFont typeface="Arial" panose="020B0604020202020204" pitchFamily="34" charset="0"/>
              <a:buChar char="•"/>
            </a:pPr>
            <a:r>
              <a:rPr lang="en-US" sz="1000" dirty="0">
                <a:ea typeface="Roboto"/>
                <a:sym typeface="Roboto"/>
              </a:rPr>
              <a:t>Regulatory aspects </a:t>
            </a:r>
            <a:endParaRPr lang="en-US" sz="1000" dirty="0">
              <a:solidFill>
                <a:srgbClr val="FF0000"/>
              </a:solidFill>
              <a:latin typeface="Arial" panose="020B0604020202020204" pitchFamily="34" charset="0"/>
              <a:ea typeface="Roboto" panose="02000000000000000000" pitchFamily="2" charset="0"/>
              <a:cs typeface="Arial" panose="020B0604020202020204" pitchFamily="34" charset="0"/>
              <a:sym typeface="Roboto"/>
            </a:endParaRPr>
          </a:p>
          <a:p>
            <a:pPr marL="171450" indent="-171450">
              <a:spcBef>
                <a:spcPts val="600"/>
              </a:spcBef>
              <a:buFont typeface="Arial" panose="020B0604020202020204" pitchFamily="34" charset="0"/>
              <a:buChar char="•"/>
            </a:pPr>
            <a:r>
              <a:rPr lang="en-GB" sz="1000" dirty="0">
                <a:ea typeface="Roboto"/>
                <a:sym typeface="Roboto"/>
              </a:rPr>
              <a:t>Session with industry (only for in presence)</a:t>
            </a:r>
            <a:endParaRPr lang="en-US" sz="1000" dirty="0">
              <a:solidFill>
                <a:srgbClr val="FF0000"/>
              </a:solidFill>
              <a:latin typeface="Arial" panose="020B0604020202020204" pitchFamily="34" charset="0"/>
              <a:ea typeface="Roboto" panose="02000000000000000000" pitchFamily="2" charset="0"/>
              <a:cs typeface="Arial" panose="020B0604020202020204" pitchFamily="34" charset="0"/>
            </a:endParaRPr>
          </a:p>
          <a:p>
            <a:pPr marL="0" marR="0" lvl="0" indent="180975" algn="l" rtl="0">
              <a:spcBef>
                <a:spcPts val="900"/>
              </a:spcBef>
              <a:spcAft>
                <a:spcPts val="0"/>
              </a:spcAft>
              <a:buNone/>
            </a:pPr>
            <a:r>
              <a:rPr lang="en-GB" sz="1000" b="1" u="none" dirty="0">
                <a:solidFill>
                  <a:schemeClr val="dk1"/>
                </a:solidFill>
                <a:latin typeface="Arial" panose="020B0604020202020204" pitchFamily="34" charset="0"/>
                <a:cs typeface="Arial" panose="020B0604020202020204" pitchFamily="34" charset="0"/>
                <a:sym typeface="Arial"/>
              </a:rPr>
              <a:t>Final exam</a:t>
            </a:r>
            <a:endParaRPr sz="1000" dirty="0">
              <a:latin typeface="Arial" panose="020B0604020202020204" pitchFamily="34" charset="0"/>
              <a:cs typeface="Arial" panose="020B0604020202020204" pitchFamily="34" charset="0"/>
            </a:endParaRPr>
          </a:p>
          <a:p>
            <a:pPr marL="0" marR="0" lvl="0" indent="180975" algn="l" rtl="0">
              <a:spcBef>
                <a:spcPts val="300"/>
              </a:spcBef>
              <a:spcAft>
                <a:spcPts val="0"/>
              </a:spcAft>
              <a:buNone/>
            </a:pPr>
            <a:r>
              <a:rPr lang="en-GB" sz="1000" b="1" u="none" dirty="0">
                <a:solidFill>
                  <a:schemeClr val="dk1"/>
                </a:solidFill>
                <a:latin typeface="Arial" panose="020B0604020202020204" pitchFamily="34" charset="0"/>
                <a:cs typeface="Arial" panose="020B0604020202020204" pitchFamily="34" charset="0"/>
                <a:sym typeface="Arial"/>
              </a:rPr>
              <a:t>        </a:t>
            </a:r>
            <a:r>
              <a:rPr lang="en-GB" sz="1000" b="0" u="none" dirty="0">
                <a:solidFill>
                  <a:schemeClr val="dk1"/>
                </a:solidFill>
                <a:latin typeface="Arial" panose="020B0604020202020204" pitchFamily="34" charset="0"/>
                <a:cs typeface="Arial" panose="020B0604020202020204" pitchFamily="34" charset="0"/>
                <a:sym typeface="Arial"/>
              </a:rPr>
              <a:t>The final exam is voluntary. Participants can gain additional credits when successfully pass</a:t>
            </a:r>
            <a:endParaRPr sz="1000" dirty="0">
              <a:latin typeface="Arial" panose="020B0604020202020204" pitchFamily="34" charset="0"/>
              <a:cs typeface="Arial" panose="020B0604020202020204" pitchFamily="34" charset="0"/>
            </a:endParaRPr>
          </a:p>
          <a:p>
            <a:pPr marL="0" marR="0" lvl="0" indent="180975" algn="l" rtl="0">
              <a:spcBef>
                <a:spcPts val="0"/>
              </a:spcBef>
              <a:spcAft>
                <a:spcPts val="0"/>
              </a:spcAft>
              <a:buNone/>
            </a:pPr>
            <a:r>
              <a:rPr lang="en-GB" sz="1000" b="0" u="none" dirty="0">
                <a:solidFill>
                  <a:schemeClr val="dk1"/>
                </a:solidFill>
                <a:latin typeface="Arial" panose="020B0604020202020204" pitchFamily="34" charset="0"/>
                <a:cs typeface="Arial" panose="020B0604020202020204" pitchFamily="34" charset="0"/>
                <a:sym typeface="Arial"/>
              </a:rPr>
              <a:t>        the test.  </a:t>
            </a:r>
            <a:endParaRPr sz="1000" b="1" u="none" dirty="0">
              <a:solidFill>
                <a:schemeClr val="dk1"/>
              </a:solidFill>
              <a:latin typeface="Arial" panose="020B0604020202020204" pitchFamily="34" charset="0"/>
              <a:cs typeface="Arial" panose="020B0604020202020204" pitchFamily="34" charset="0"/>
              <a:sym typeface="Arial"/>
            </a:endParaRPr>
          </a:p>
          <a:p>
            <a:pPr marL="0" marR="0" lvl="0" indent="180975" algn="l" rtl="0">
              <a:spcBef>
                <a:spcPts val="900"/>
              </a:spcBef>
              <a:spcAft>
                <a:spcPts val="0"/>
              </a:spcAft>
              <a:buNone/>
            </a:pPr>
            <a:r>
              <a:rPr lang="en-GB" sz="1000" b="1" u="none" dirty="0">
                <a:solidFill>
                  <a:schemeClr val="dk1"/>
                </a:solidFill>
                <a:latin typeface="Arial" panose="020B0604020202020204" pitchFamily="34" charset="0"/>
                <a:cs typeface="Arial" panose="020B0604020202020204" pitchFamily="34" charset="0"/>
                <a:sym typeface="Arial"/>
              </a:rPr>
              <a:t>Organisers</a:t>
            </a:r>
            <a:endParaRPr sz="1000" dirty="0">
              <a:latin typeface="Arial" panose="020B0604020202020204" pitchFamily="34" charset="0"/>
              <a:cs typeface="Arial" panose="020B0604020202020204" pitchFamily="34" charset="0"/>
            </a:endParaRPr>
          </a:p>
          <a:p>
            <a:pPr indent="490220">
              <a:spcBef>
                <a:spcPts val="300"/>
              </a:spcBef>
            </a:pPr>
            <a:r>
              <a:rPr lang="it-IT" sz="1000" dirty="0">
                <a:solidFill>
                  <a:schemeClr val="dk1"/>
                </a:solidFill>
                <a:latin typeface="Arial" panose="020B0604020202020204" pitchFamily="34" charset="0"/>
                <a:cs typeface="Arial" panose="020B0604020202020204" pitchFamily="34" charset="0"/>
              </a:rPr>
              <a:t>Federica Zanca, Alberto Torresin (Scientific Chairs) </a:t>
            </a:r>
            <a:endParaRPr lang="en-GB" sz="1000" b="0" u="none" dirty="0">
              <a:solidFill>
                <a:schemeClr val="dk1"/>
              </a:solidFill>
              <a:latin typeface="Arial" panose="020B0604020202020204" pitchFamily="34" charset="0"/>
              <a:cs typeface="Arial" panose="020B0604020202020204" pitchFamily="34" charset="0"/>
            </a:endParaRPr>
          </a:p>
          <a:p>
            <a:pPr marL="0" marR="0" lvl="0" indent="490220" algn="l" rtl="0">
              <a:spcBef>
                <a:spcPts val="300"/>
              </a:spcBef>
              <a:spcAft>
                <a:spcPts val="0"/>
              </a:spcAft>
              <a:buNone/>
            </a:pPr>
            <a:r>
              <a:rPr lang="en-GB" sz="1000" b="0" u="none" dirty="0">
                <a:solidFill>
                  <a:schemeClr val="dk1"/>
                </a:solidFill>
                <a:sym typeface="Arial"/>
              </a:rPr>
              <a:t>Brendan McClean (Chair of the ESMPE), Efi </a:t>
            </a:r>
            <a:r>
              <a:rPr lang="en-GB" sz="1000" b="0" u="none" dirty="0" err="1">
                <a:solidFill>
                  <a:schemeClr val="dk1"/>
                </a:solidFill>
                <a:sym typeface="Arial"/>
              </a:rPr>
              <a:t>Koutsouveli</a:t>
            </a:r>
            <a:r>
              <a:rPr lang="en-GB" sz="1000" b="0" u="none" dirty="0">
                <a:solidFill>
                  <a:schemeClr val="dk1"/>
                </a:solidFill>
                <a:sym typeface="Arial"/>
              </a:rPr>
              <a:t> (EFOMP Vice President)</a:t>
            </a:r>
            <a:endParaRPr sz="1000" b="0" u="none" dirty="0">
              <a:solidFill>
                <a:schemeClr val="dk1"/>
              </a:solidFill>
            </a:endParaRPr>
          </a:p>
          <a:p>
            <a:pPr lvl="0" indent="490220"/>
            <a:r>
              <a:rPr lang="en-GB" sz="1000" b="0" u="none" dirty="0">
                <a:solidFill>
                  <a:schemeClr val="dk1"/>
                </a:solidFill>
                <a:sym typeface="Arial"/>
              </a:rPr>
              <a:t>Jaroslav Ptáček, Lucie </a:t>
            </a:r>
            <a:r>
              <a:rPr lang="en-US" sz="1000" dirty="0" err="1"/>
              <a:t>Súkupová</a:t>
            </a:r>
            <a:r>
              <a:rPr lang="en-US" sz="1000" dirty="0"/>
              <a:t> (CAMP</a:t>
            </a:r>
            <a:r>
              <a:rPr lang="en-GB" sz="1000" b="0" u="none" dirty="0">
                <a:solidFill>
                  <a:schemeClr val="dk1"/>
                </a:solidFill>
                <a:sym typeface="Arial"/>
              </a:rPr>
              <a:t>)</a:t>
            </a:r>
            <a:endParaRPr sz="1000" dirty="0">
              <a:solidFill>
                <a:schemeClr val="dk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p:nvPr/>
        </p:nvSpPr>
        <p:spPr>
          <a:xfrm>
            <a:off x="616660" y="1899501"/>
            <a:ext cx="1440160" cy="592470"/>
          </a:xfrm>
          <a:prstGeom prst="rect">
            <a:avLst/>
          </a:prstGeom>
          <a:noFill/>
          <a:ln>
            <a:noFill/>
          </a:ln>
        </p:spPr>
        <p:txBody>
          <a:bodyPr spcFirstLastPara="1" wrap="square" lIns="91425" tIns="45700" rIns="91425" bIns="45700" anchor="t" anchorCtr="0">
            <a:spAutoFit/>
          </a:bodyPr>
          <a:lstStyle/>
          <a:p>
            <a:pPr marL="0" marR="0" lvl="0" indent="180975" algn="l" rtl="0">
              <a:spcBef>
                <a:spcPts val="0"/>
              </a:spcBef>
              <a:spcAft>
                <a:spcPts val="0"/>
              </a:spcAft>
              <a:buNone/>
            </a:pPr>
            <a:r>
              <a:rPr lang="en-GB" sz="1200" b="1">
                <a:solidFill>
                  <a:schemeClr val="dk1"/>
                </a:solidFill>
                <a:latin typeface="Arial"/>
                <a:ea typeface="Arial"/>
                <a:cs typeface="Arial"/>
                <a:sym typeface="Arial"/>
              </a:rPr>
              <a:t>Faculty</a:t>
            </a:r>
            <a:endParaRPr sz="1200" b="1">
              <a:solidFill>
                <a:schemeClr val="dk1"/>
              </a:solidFill>
              <a:latin typeface="Arial"/>
              <a:ea typeface="Arial"/>
              <a:cs typeface="Arial"/>
              <a:sym typeface="Arial"/>
            </a:endParaRPr>
          </a:p>
          <a:p>
            <a:pPr marL="0" marR="0" lvl="0" indent="0" algn="l" rtl="0">
              <a:spcBef>
                <a:spcPts val="300"/>
              </a:spcBef>
              <a:spcAft>
                <a:spcPts val="0"/>
              </a:spcAft>
              <a:buNone/>
            </a:pPr>
            <a:endParaRPr sz="1800">
              <a:solidFill>
                <a:schemeClr val="dk1"/>
              </a:solidFill>
              <a:latin typeface="Verdana"/>
              <a:ea typeface="Verdana"/>
              <a:cs typeface="Verdana"/>
              <a:sym typeface="Verdana"/>
            </a:endParaRPr>
          </a:p>
        </p:txBody>
      </p:sp>
      <p:graphicFrame>
        <p:nvGraphicFramePr>
          <p:cNvPr id="99" name="Google Shape;99;p2"/>
          <p:cNvGraphicFramePr/>
          <p:nvPr>
            <p:extLst>
              <p:ext uri="{D42A27DB-BD31-4B8C-83A1-F6EECF244321}">
                <p14:modId xmlns:p14="http://schemas.microsoft.com/office/powerpoint/2010/main" val="1442531993"/>
              </p:ext>
            </p:extLst>
          </p:nvPr>
        </p:nvGraphicFramePr>
        <p:xfrm>
          <a:off x="857232" y="2190342"/>
          <a:ext cx="5389700" cy="4339157"/>
        </p:xfrm>
        <a:graphic>
          <a:graphicData uri="http://schemas.openxmlformats.org/drawingml/2006/table">
            <a:tbl>
              <a:tblPr firstRow="1" bandRow="1">
                <a:noFill/>
                <a:tableStyleId>{234719ED-5015-4CB8-8811-8DD85FA2B4AB}</a:tableStyleId>
              </a:tblPr>
              <a:tblGrid>
                <a:gridCol w="1004025">
                  <a:extLst>
                    <a:ext uri="{9D8B030D-6E8A-4147-A177-3AD203B41FA5}">
                      <a16:colId xmlns:a16="http://schemas.microsoft.com/office/drawing/2014/main" val="20000"/>
                    </a:ext>
                  </a:extLst>
                </a:gridCol>
                <a:gridCol w="1424875">
                  <a:extLst>
                    <a:ext uri="{9D8B030D-6E8A-4147-A177-3AD203B41FA5}">
                      <a16:colId xmlns:a16="http://schemas.microsoft.com/office/drawing/2014/main" val="20001"/>
                    </a:ext>
                  </a:extLst>
                </a:gridCol>
                <a:gridCol w="2960800">
                  <a:extLst>
                    <a:ext uri="{9D8B030D-6E8A-4147-A177-3AD203B41FA5}">
                      <a16:colId xmlns:a16="http://schemas.microsoft.com/office/drawing/2014/main" val="20002"/>
                    </a:ext>
                  </a:extLst>
                </a:gridCol>
              </a:tblGrid>
              <a:tr h="252000">
                <a:tc>
                  <a:txBody>
                    <a:bodyPr/>
                    <a:lstStyle/>
                    <a:p>
                      <a:pPr marL="0" marR="0" lvl="0" indent="0" algn="l" rtl="0">
                        <a:spcBef>
                          <a:spcPts val="0"/>
                        </a:spcBef>
                        <a:spcAft>
                          <a:spcPts val="0"/>
                        </a:spcAft>
                        <a:buNone/>
                      </a:pPr>
                      <a:endParaRPr sz="1000" dirty="0">
                        <a:solidFill>
                          <a:schemeClr val="dk1"/>
                        </a:solidFill>
                        <a:latin typeface="Roboto"/>
                        <a:ea typeface="Roboto"/>
                        <a:cs typeface="Roboto"/>
                        <a:sym typeface="Roboto"/>
                      </a:endParaRPr>
                    </a:p>
                  </a:txBody>
                  <a:tcPr marL="91450" marR="91450" marT="45725" marB="45725" anchor="ctr">
                    <a:solidFill>
                      <a:schemeClr val="lt1"/>
                    </a:solidFill>
                  </a:tcPr>
                </a:tc>
                <a:tc>
                  <a:txBody>
                    <a:bodyPr/>
                    <a:lstStyle/>
                    <a:p>
                      <a:pPr marL="0" marR="0" lvl="0" indent="0" algn="l" rtl="0">
                        <a:spcBef>
                          <a:spcPts val="0"/>
                        </a:spcBef>
                        <a:spcAft>
                          <a:spcPts val="0"/>
                        </a:spcAft>
                        <a:buNone/>
                      </a:pPr>
                      <a:endParaRPr sz="1000">
                        <a:solidFill>
                          <a:schemeClr val="dk1"/>
                        </a:solidFill>
                        <a:latin typeface="Roboto"/>
                        <a:ea typeface="Roboto"/>
                        <a:cs typeface="Roboto"/>
                        <a:sym typeface="Roboto"/>
                      </a:endParaRPr>
                    </a:p>
                  </a:txBody>
                  <a:tcPr marL="91450" marR="91450" marT="45725" marB="45725" anchor="ctr">
                    <a:solidFill>
                      <a:schemeClr val="lt1"/>
                    </a:solidFill>
                  </a:tcPr>
                </a:tc>
                <a:tc>
                  <a:txBody>
                    <a:bodyPr/>
                    <a:lstStyle/>
                    <a:p>
                      <a:pPr marL="0" marR="0" lvl="0" indent="0" algn="l" rtl="0">
                        <a:spcBef>
                          <a:spcPts val="0"/>
                        </a:spcBef>
                        <a:spcAft>
                          <a:spcPts val="0"/>
                        </a:spcAft>
                        <a:buNone/>
                      </a:pPr>
                      <a:endParaRPr sz="1000">
                        <a:solidFill>
                          <a:schemeClr val="dk1"/>
                        </a:solidFill>
                        <a:latin typeface="Roboto"/>
                        <a:ea typeface="Roboto"/>
                        <a:cs typeface="Roboto"/>
                        <a:sym typeface="Roboto"/>
                      </a:endParaRPr>
                    </a:p>
                  </a:txBody>
                  <a:tcPr marL="91450" marR="91450" marT="45725" marB="45725" anchor="ctr">
                    <a:solidFill>
                      <a:schemeClr val="lt1"/>
                    </a:solidFill>
                  </a:tcPr>
                </a:tc>
                <a:extLst>
                  <a:ext uri="{0D108BD9-81ED-4DB2-BD59-A6C34878D82A}">
                    <a16:rowId xmlns:a16="http://schemas.microsoft.com/office/drawing/2014/main" val="10000"/>
                  </a:ext>
                </a:extLst>
              </a:tr>
              <a:tr h="252000">
                <a:tc gridSpan="3">
                  <a:txBody>
                    <a:bodyPr/>
                    <a:lstStyle/>
                    <a:p>
                      <a:pPr marL="0" marR="0" lvl="0" indent="0" algn="ctr" rtl="0">
                        <a:spcBef>
                          <a:spcPts val="0"/>
                        </a:spcBef>
                        <a:spcAft>
                          <a:spcPts val="0"/>
                        </a:spcAft>
                        <a:buNone/>
                      </a:pPr>
                      <a:r>
                        <a:rPr lang="de-DE" sz="1100" dirty="0">
                          <a:latin typeface="+mj-lt"/>
                        </a:rPr>
                        <a:t>On Site Faculty </a:t>
                      </a:r>
                      <a:endParaRPr sz="1100" dirty="0">
                        <a:latin typeface="+mj-lt"/>
                      </a:endParaRPr>
                    </a:p>
                  </a:txBody>
                  <a:tcPr marL="9525" marR="9525" marT="9525" marB="0" anchor="ctr"/>
                </a:tc>
                <a:tc hMerge="1">
                  <a:txBody>
                    <a:bodyPr/>
                    <a:lstStyle/>
                    <a:p>
                      <a:pPr marL="0" marR="0" lvl="0" indent="0" algn="ctr" rtl="0">
                        <a:spcBef>
                          <a:spcPts val="0"/>
                        </a:spcBef>
                        <a:spcAft>
                          <a:spcPts val="0"/>
                        </a:spcAft>
                        <a:buNone/>
                      </a:pPr>
                      <a:endParaRPr dirty="0"/>
                    </a:p>
                  </a:txBody>
                  <a:tcPr marL="9525" marR="9525" marT="9525" marB="0" anchor="ctr"/>
                </a:tc>
                <a:tc hMerge="1">
                  <a:txBody>
                    <a:bodyPr/>
                    <a:lstStyle/>
                    <a:p>
                      <a:pPr marL="0" marR="0" lvl="0" indent="0" algn="ctr" rtl="0">
                        <a:spcBef>
                          <a:spcPts val="0"/>
                        </a:spcBef>
                        <a:spcAft>
                          <a:spcPts val="0"/>
                        </a:spcAft>
                        <a:buNone/>
                      </a:pPr>
                      <a:endParaRPr dirty="0"/>
                    </a:p>
                  </a:txBody>
                  <a:tcPr marL="9525" marR="9525" marT="9525" marB="0" anchor="ctr"/>
                </a:tc>
                <a:extLst>
                  <a:ext uri="{0D108BD9-81ED-4DB2-BD59-A6C34878D82A}">
                    <a16:rowId xmlns:a16="http://schemas.microsoft.com/office/drawing/2014/main" val="10001"/>
                  </a:ext>
                </a:extLst>
              </a:tr>
              <a:tr h="252000">
                <a:tc>
                  <a:txBody>
                    <a:bodyPr/>
                    <a:lstStyle/>
                    <a:p>
                      <a:pPr marL="0" marR="0" lvl="0" indent="0" algn="ctr" rtl="0">
                        <a:spcBef>
                          <a:spcPts val="0"/>
                        </a:spcBef>
                        <a:spcAft>
                          <a:spcPts val="0"/>
                        </a:spcAft>
                        <a:buNone/>
                      </a:pPr>
                      <a:endParaRPr sz="1100" dirty="0">
                        <a:latin typeface="+mn-lt"/>
                      </a:endParaRPr>
                    </a:p>
                  </a:txBody>
                  <a:tcPr marL="9525" marR="9525" marT="9525" marB="0" anchor="ctr"/>
                </a:tc>
                <a:tc>
                  <a:txBody>
                    <a:bodyPr/>
                    <a:lstStyle/>
                    <a:p>
                      <a:pPr marL="0" marR="0" lvl="0" indent="0" algn="ctr" rtl="0">
                        <a:spcBef>
                          <a:spcPts val="0"/>
                        </a:spcBef>
                        <a:spcAft>
                          <a:spcPts val="0"/>
                        </a:spcAft>
                        <a:buNone/>
                      </a:pPr>
                      <a:endParaRPr sz="1100" dirty="0">
                        <a:latin typeface="+mn-lt"/>
                      </a:endParaRPr>
                    </a:p>
                  </a:txBody>
                  <a:tcPr marL="9525" marR="9525" marT="9525" marB="0" anchor="ctr"/>
                </a:tc>
                <a:tc>
                  <a:txBody>
                    <a:bodyPr/>
                    <a:lstStyle/>
                    <a:p>
                      <a:pPr marL="0" marR="0" lvl="0" indent="0" algn="ctr" rtl="0">
                        <a:spcBef>
                          <a:spcPts val="0"/>
                        </a:spcBef>
                        <a:spcAft>
                          <a:spcPts val="0"/>
                        </a:spcAft>
                        <a:buNone/>
                      </a:pPr>
                      <a:endParaRPr sz="1100" dirty="0">
                        <a:latin typeface="+mn-lt"/>
                      </a:endParaRPr>
                    </a:p>
                  </a:txBody>
                  <a:tcPr marL="9525" marR="9525" marT="9525" marB="0" anchor="ctr"/>
                </a:tc>
                <a:extLst>
                  <a:ext uri="{0D108BD9-81ED-4DB2-BD59-A6C34878D82A}">
                    <a16:rowId xmlns:a16="http://schemas.microsoft.com/office/drawing/2014/main" val="10002"/>
                  </a:ext>
                </a:extLst>
              </a:tr>
              <a:tr h="252000">
                <a:tc>
                  <a:txBody>
                    <a:bodyPr/>
                    <a:lstStyle/>
                    <a:p>
                      <a:pPr algn="ctr" fontAlgn="b"/>
                      <a:r>
                        <a:rPr lang="it-IT" sz="1100" b="0" i="0" u="none" strike="noStrike" dirty="0">
                          <a:effectLst/>
                          <a:latin typeface="+mj-lt"/>
                        </a:rPr>
                        <a:t>Avanzo</a:t>
                      </a:r>
                    </a:p>
                  </a:txBody>
                  <a:tcPr marL="0" marR="0" marT="0" marB="0" anchor="b"/>
                </a:tc>
                <a:tc>
                  <a:txBody>
                    <a:bodyPr/>
                    <a:lstStyle/>
                    <a:p>
                      <a:pPr algn="ctr" fontAlgn="b"/>
                      <a:r>
                        <a:rPr lang="it-IT" sz="1100" b="0" i="0" u="none" strike="noStrike" dirty="0">
                          <a:effectLst/>
                          <a:latin typeface="+mj-lt"/>
                        </a:rPr>
                        <a:t>Michele</a:t>
                      </a:r>
                    </a:p>
                  </a:txBody>
                  <a:tcPr marL="0" marR="0" marT="0" marB="0" anchor="b"/>
                </a:tc>
                <a:tc>
                  <a:txBody>
                    <a:bodyPr/>
                    <a:lstStyle/>
                    <a:p>
                      <a:pPr marL="0" marR="0" lvl="0" indent="0" algn="ctr" rtl="0">
                        <a:spcBef>
                          <a:spcPts val="0"/>
                        </a:spcBef>
                        <a:spcAft>
                          <a:spcPts val="0"/>
                        </a:spcAft>
                        <a:buNone/>
                      </a:pPr>
                      <a:r>
                        <a:rPr lang="it-IT" sz="1100" dirty="0">
                          <a:latin typeface="+mj-lt"/>
                        </a:rPr>
                        <a:t>Centro di Riferimento Oncologico di Aviano (CRO) IRCCS, </a:t>
                      </a:r>
                      <a:r>
                        <a:rPr lang="it-IT" sz="1100" dirty="0" err="1">
                          <a:latin typeface="+mj-lt"/>
                        </a:rPr>
                        <a:t>Italy</a:t>
                      </a:r>
                      <a:endParaRPr sz="1100" dirty="0">
                        <a:latin typeface="+mj-lt"/>
                      </a:endParaRPr>
                    </a:p>
                  </a:txBody>
                  <a:tcPr marL="9525" marR="9525" marT="9525" marB="0" anchor="ctr"/>
                </a:tc>
                <a:extLst>
                  <a:ext uri="{0D108BD9-81ED-4DB2-BD59-A6C34878D82A}">
                    <a16:rowId xmlns:a16="http://schemas.microsoft.com/office/drawing/2014/main" val="10003"/>
                  </a:ext>
                </a:extLst>
              </a:tr>
              <a:tr h="252000">
                <a:tc>
                  <a:txBody>
                    <a:bodyPr/>
                    <a:lstStyle/>
                    <a:p>
                      <a:pPr marL="0" marR="0" lvl="0" indent="0" algn="ctr" rtl="0">
                        <a:spcBef>
                          <a:spcPts val="0"/>
                        </a:spcBef>
                        <a:spcAft>
                          <a:spcPts val="0"/>
                        </a:spcAft>
                        <a:buNone/>
                      </a:pPr>
                      <a:r>
                        <a:rPr lang="it-IT" sz="1100" b="0" i="0" u="none" strike="noStrike" dirty="0">
                          <a:effectLst/>
                          <a:latin typeface="+mj-lt"/>
                        </a:rPr>
                        <a:t>Brouwer</a:t>
                      </a:r>
                      <a:endParaRPr sz="1100" dirty="0">
                        <a:latin typeface="+mj-lt"/>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dirty="0">
                          <a:effectLst/>
                          <a:latin typeface="+mj-lt"/>
                        </a:rPr>
                        <a:t>Charlotte </a:t>
                      </a: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University of Groningen, The Netherlands</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10004"/>
                  </a:ext>
                </a:extLst>
              </a:tr>
              <a:tr h="432505">
                <a:tc>
                  <a:txBody>
                    <a:bodyPr/>
                    <a:lstStyle/>
                    <a:p>
                      <a:pPr algn="ctr" fontAlgn="b"/>
                      <a:r>
                        <a:rPr lang="it-IT" sz="1100" b="0" i="0" u="none" strike="noStrike" dirty="0">
                          <a:effectLst/>
                          <a:latin typeface="+mj-lt"/>
                        </a:rPr>
                        <a:t>Brusasco</a:t>
                      </a:r>
                    </a:p>
                  </a:txBody>
                  <a:tcPr marL="0" marR="0" marT="0" marB="0" anchor="b"/>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Caterina</a:t>
                      </a:r>
                      <a:endParaRPr sz="1100" b="0" i="0" u="none" strike="noStrike" dirty="0">
                        <a:solidFill>
                          <a:srgbClr val="000000"/>
                        </a:solidFill>
                        <a:latin typeface="+mj-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IBA, </a:t>
                      </a:r>
                      <a:r>
                        <a:rPr lang="it-IT" sz="1100" b="0" i="0" u="none" strike="noStrike" dirty="0" err="1">
                          <a:solidFill>
                            <a:srgbClr val="000000"/>
                          </a:solidFill>
                          <a:latin typeface="+mj-lt"/>
                          <a:ea typeface="Arial"/>
                          <a:cs typeface="Arial"/>
                          <a:sym typeface="Arial"/>
                        </a:rPr>
                        <a:t>Belgium</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10005"/>
                  </a:ext>
                </a:extLst>
              </a:tr>
              <a:tr h="252000">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Guidi</a:t>
                      </a:r>
                      <a:endParaRPr sz="1100" b="0" i="0" u="none" strike="noStrike" dirty="0">
                        <a:solidFill>
                          <a:srgbClr val="000000"/>
                        </a:solidFill>
                        <a:latin typeface="+mj-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Gabriele</a:t>
                      </a:r>
                      <a:endParaRPr sz="1100" b="0" i="0" u="none" strike="noStrike" dirty="0">
                        <a:solidFill>
                          <a:srgbClr val="000000"/>
                        </a:solidFill>
                        <a:latin typeface="+mj-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err="1">
                          <a:solidFill>
                            <a:srgbClr val="000000"/>
                          </a:solidFill>
                          <a:latin typeface="+mj-lt"/>
                          <a:ea typeface="Arial"/>
                          <a:cs typeface="Arial"/>
                          <a:sym typeface="Arial"/>
                        </a:rPr>
                        <a:t>Az.Ospedaliero</a:t>
                      </a:r>
                      <a:r>
                        <a:rPr lang="it-IT" sz="1100" b="0" i="0" u="none" strike="noStrike" dirty="0">
                          <a:solidFill>
                            <a:srgbClr val="000000"/>
                          </a:solidFill>
                          <a:latin typeface="+mj-lt"/>
                          <a:ea typeface="Arial"/>
                          <a:cs typeface="Arial"/>
                          <a:sym typeface="Arial"/>
                        </a:rPr>
                        <a:t>-Universitaria di Modena, </a:t>
                      </a:r>
                      <a:r>
                        <a:rPr lang="it-IT" sz="1100" b="0" i="0" u="none" strike="noStrike" dirty="0" err="1">
                          <a:solidFill>
                            <a:srgbClr val="000000"/>
                          </a:solidFill>
                          <a:latin typeface="+mj-lt"/>
                          <a:ea typeface="Arial"/>
                          <a:cs typeface="Arial"/>
                          <a:sym typeface="Arial"/>
                        </a:rPr>
                        <a:t>Italy</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10007"/>
                  </a:ext>
                </a:extLst>
              </a:tr>
              <a:tr h="4186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dirty="0" err="1">
                          <a:effectLst/>
                          <a:latin typeface="+mj-lt"/>
                        </a:rPr>
                        <a:t>Grech</a:t>
                      </a:r>
                      <a:r>
                        <a:rPr lang="it-IT" sz="1100" b="0" i="0" u="none" strike="noStrike" dirty="0">
                          <a:effectLst/>
                          <a:latin typeface="+mj-lt"/>
                        </a:rPr>
                        <a:t> </a:t>
                      </a:r>
                      <a:r>
                        <a:rPr lang="it-IT" sz="1100" b="0" i="0" u="none" strike="noStrike" dirty="0" err="1">
                          <a:effectLst/>
                          <a:latin typeface="+mj-lt"/>
                        </a:rPr>
                        <a:t>Sollars</a:t>
                      </a:r>
                      <a:endParaRPr lang="it-IT" sz="1100" b="0" i="0" u="none" strike="noStrike" dirty="0">
                        <a:effectLst/>
                        <a:latin typeface="+mj-lt"/>
                      </a:endParaRPr>
                    </a:p>
                  </a:txBody>
                  <a:tcPr marL="9525" marR="9525" marT="9525"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1100" b="0" i="0" u="none" strike="noStrike" dirty="0">
                          <a:effectLst/>
                          <a:latin typeface="+mj-lt"/>
                        </a:rPr>
                        <a:t>Matthew </a:t>
                      </a: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University College London, United </a:t>
                      </a:r>
                      <a:r>
                        <a:rPr lang="it-IT" sz="1100" b="0" i="0" u="none" strike="noStrike" dirty="0" err="1">
                          <a:solidFill>
                            <a:srgbClr val="000000"/>
                          </a:solidFill>
                          <a:latin typeface="+mj-lt"/>
                          <a:ea typeface="Arial"/>
                          <a:cs typeface="Arial"/>
                          <a:sym typeface="Arial"/>
                        </a:rPr>
                        <a:t>Kindom</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10008"/>
                  </a:ext>
                </a:extLst>
              </a:tr>
              <a:tr h="252000">
                <a:tc>
                  <a:txBody>
                    <a:bodyPr/>
                    <a:lstStyle/>
                    <a:p>
                      <a:pPr marL="0" marR="0" lvl="0" indent="0" algn="ctr" rtl="0">
                        <a:spcBef>
                          <a:spcPts val="0"/>
                        </a:spcBef>
                        <a:spcAft>
                          <a:spcPts val="0"/>
                        </a:spcAft>
                        <a:buNone/>
                      </a:pPr>
                      <a:r>
                        <a:rPr lang="it-IT" sz="1100" b="0" i="0" u="none" strike="noStrike" dirty="0">
                          <a:solidFill>
                            <a:srgbClr val="000000"/>
                          </a:solidFill>
                          <a:latin typeface="+mn-lt"/>
                          <a:ea typeface="Arial"/>
                          <a:cs typeface="Arial"/>
                          <a:sym typeface="Arial"/>
                        </a:rPr>
                        <a:t>Hernandez </a:t>
                      </a:r>
                      <a:r>
                        <a:rPr lang="it-IT" sz="1100" b="0" i="0" u="none" strike="noStrike" dirty="0" err="1">
                          <a:solidFill>
                            <a:srgbClr val="000000"/>
                          </a:solidFill>
                          <a:latin typeface="+mn-lt"/>
                          <a:ea typeface="Arial"/>
                          <a:cs typeface="Arial"/>
                          <a:sym typeface="Arial"/>
                        </a:rPr>
                        <a:t>Giron</a:t>
                      </a:r>
                      <a:endParaRPr sz="1100" b="0" i="0" u="none" strike="noStrike" dirty="0">
                        <a:solidFill>
                          <a:srgbClr val="000000"/>
                        </a:solidFill>
                        <a:latin typeface="+mn-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n-lt"/>
                          <a:ea typeface="Arial"/>
                          <a:cs typeface="Arial"/>
                          <a:sym typeface="Arial"/>
                        </a:rPr>
                        <a:t>Irene</a:t>
                      </a:r>
                      <a:endParaRPr sz="1100" b="0" i="0" u="none" strike="noStrike" dirty="0">
                        <a:solidFill>
                          <a:srgbClr val="000000"/>
                        </a:solidFill>
                        <a:latin typeface="+mn-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n-lt"/>
                          <a:ea typeface="Arial"/>
                          <a:cs typeface="Arial"/>
                          <a:sym typeface="Arial"/>
                        </a:rPr>
                        <a:t>North University College </a:t>
                      </a:r>
                      <a:r>
                        <a:rPr lang="it-IT" sz="1100" b="0" i="0" u="none" strike="noStrike" dirty="0" err="1">
                          <a:solidFill>
                            <a:srgbClr val="000000"/>
                          </a:solidFill>
                          <a:latin typeface="+mn-lt"/>
                          <a:ea typeface="Arial"/>
                          <a:cs typeface="Arial"/>
                          <a:sym typeface="Arial"/>
                        </a:rPr>
                        <a:t>Dublin</a:t>
                      </a:r>
                      <a:r>
                        <a:rPr lang="it-IT" sz="1100" b="0" i="0" u="none" strike="noStrike" dirty="0">
                          <a:solidFill>
                            <a:srgbClr val="000000"/>
                          </a:solidFill>
                          <a:latin typeface="+mn-lt"/>
                          <a:ea typeface="Arial"/>
                          <a:cs typeface="Arial"/>
                          <a:sym typeface="Arial"/>
                        </a:rPr>
                        <a:t> (UCD), </a:t>
                      </a:r>
                      <a:r>
                        <a:rPr lang="it-IT" sz="1100" b="0" i="0" u="none" strike="noStrike" dirty="0" err="1">
                          <a:solidFill>
                            <a:srgbClr val="000000"/>
                          </a:solidFill>
                          <a:latin typeface="+mn-lt"/>
                          <a:ea typeface="Arial"/>
                          <a:cs typeface="Arial"/>
                          <a:sym typeface="Arial"/>
                        </a:rPr>
                        <a:t>Ireland</a:t>
                      </a:r>
                      <a:endParaRPr sz="1100" b="0" i="0" u="none" strike="noStrike" dirty="0">
                        <a:solidFill>
                          <a:srgbClr val="000000"/>
                        </a:solidFill>
                        <a:latin typeface="+mn-lt"/>
                        <a:ea typeface="Arial"/>
                        <a:cs typeface="Arial"/>
                        <a:sym typeface="Arial"/>
                      </a:endParaRPr>
                    </a:p>
                  </a:txBody>
                  <a:tcPr marL="9525" marR="9525" marT="9525" marB="0" anchor="ctr"/>
                </a:tc>
                <a:extLst>
                  <a:ext uri="{0D108BD9-81ED-4DB2-BD59-A6C34878D82A}">
                    <a16:rowId xmlns:a16="http://schemas.microsoft.com/office/drawing/2014/main" val="10012"/>
                  </a:ext>
                </a:extLst>
              </a:tr>
              <a:tr h="252000">
                <a:tc>
                  <a:txBody>
                    <a:bodyPr/>
                    <a:lstStyle/>
                    <a:p>
                      <a:pPr marL="0" marR="0" lvl="0" indent="0" algn="ctr" rtl="0">
                        <a:lnSpc>
                          <a:spcPct val="100000"/>
                        </a:lnSpc>
                        <a:spcBef>
                          <a:spcPts val="0"/>
                        </a:spcBef>
                        <a:spcAft>
                          <a:spcPts val="0"/>
                        </a:spcAft>
                        <a:buClr>
                          <a:srgbClr val="000000"/>
                        </a:buClr>
                        <a:buFont typeface="Arial"/>
                        <a:buNone/>
                      </a:pPr>
                      <a:r>
                        <a:rPr lang="it-IT" sz="1100" b="0" i="0" u="none" strike="noStrike" cap="none" dirty="0">
                          <a:solidFill>
                            <a:srgbClr val="000000"/>
                          </a:solidFill>
                          <a:latin typeface="+mn-lt"/>
                          <a:ea typeface="Arial"/>
                          <a:cs typeface="Arial"/>
                          <a:sym typeface="Arial"/>
                        </a:rPr>
                        <a:t>Joshi</a:t>
                      </a:r>
                      <a:endParaRPr sz="1100" b="0" i="0" u="none" strike="noStrike" cap="none" dirty="0">
                        <a:solidFill>
                          <a:srgbClr val="000000"/>
                        </a:solidFill>
                        <a:latin typeface="+mn-lt"/>
                        <a:ea typeface="Arial"/>
                        <a:cs typeface="Arial"/>
                        <a:sym typeface="Arial"/>
                      </a:endParaRPr>
                    </a:p>
                  </a:txBody>
                  <a:tcPr marL="32600" marR="32600" marT="32600" marB="32600" anchor="ctr"/>
                </a:tc>
                <a:tc>
                  <a:txBody>
                    <a:bodyPr/>
                    <a:lstStyle/>
                    <a:p>
                      <a:pPr marL="0" marR="0" lvl="0" indent="0" algn="ctr" rtl="0">
                        <a:lnSpc>
                          <a:spcPct val="100000"/>
                        </a:lnSpc>
                        <a:spcBef>
                          <a:spcPts val="0"/>
                        </a:spcBef>
                        <a:spcAft>
                          <a:spcPts val="0"/>
                        </a:spcAft>
                        <a:buClr>
                          <a:srgbClr val="000000"/>
                        </a:buClr>
                        <a:buFont typeface="Arial"/>
                        <a:buNone/>
                      </a:pPr>
                      <a:r>
                        <a:rPr lang="it-IT" sz="1100" b="0" i="0" u="none" strike="noStrike" cap="none" dirty="0" err="1">
                          <a:solidFill>
                            <a:srgbClr val="000000"/>
                          </a:solidFill>
                          <a:latin typeface="+mn-lt"/>
                          <a:ea typeface="Calibri"/>
                          <a:cs typeface="Arial"/>
                          <a:sym typeface="Arial"/>
                        </a:rPr>
                        <a:t>Smriti</a:t>
                      </a:r>
                      <a:endParaRPr sz="1100" b="0" i="0" u="none" strike="noStrike" cap="none" dirty="0">
                        <a:solidFill>
                          <a:srgbClr val="000000"/>
                        </a:solidFill>
                        <a:latin typeface="+mn-lt"/>
                        <a:ea typeface="Arial"/>
                        <a:cs typeface="Arial"/>
                        <a:sym typeface="Arial"/>
                      </a:endParaRPr>
                    </a:p>
                  </a:txBody>
                  <a:tcPr marL="34925" marR="34925" marT="34925" marB="34925" anchor="ctr"/>
                </a:tc>
                <a:tc>
                  <a:txBody>
                    <a:bodyPr/>
                    <a:lstStyle/>
                    <a:p>
                      <a:pPr marL="0" marR="0" lvl="0" indent="0" algn="ctr" rtl="0">
                        <a:lnSpc>
                          <a:spcPct val="100000"/>
                        </a:lnSpc>
                        <a:spcBef>
                          <a:spcPts val="0"/>
                        </a:spcBef>
                        <a:spcAft>
                          <a:spcPts val="0"/>
                        </a:spcAft>
                        <a:buClr>
                          <a:srgbClr val="000000"/>
                        </a:buClr>
                        <a:buFont typeface="Arial"/>
                        <a:buNone/>
                      </a:pPr>
                      <a:r>
                        <a:rPr lang="it-IT" sz="1100" b="0" i="0" u="none" strike="noStrike" cap="none" dirty="0" err="1">
                          <a:solidFill>
                            <a:srgbClr val="000000"/>
                          </a:solidFill>
                          <a:latin typeface="+mn-lt"/>
                          <a:ea typeface="Calibri"/>
                          <a:cs typeface="Arial"/>
                          <a:sym typeface="Arial"/>
                        </a:rPr>
                        <a:t>Universitat</a:t>
                      </a:r>
                      <a:r>
                        <a:rPr lang="it-IT" sz="1100" b="0" i="0" u="none" strike="noStrike" cap="none" dirty="0">
                          <a:solidFill>
                            <a:srgbClr val="000000"/>
                          </a:solidFill>
                          <a:latin typeface="+mn-lt"/>
                          <a:ea typeface="Calibri"/>
                          <a:cs typeface="Arial"/>
                          <a:sym typeface="Arial"/>
                        </a:rPr>
                        <a:t> de </a:t>
                      </a:r>
                      <a:r>
                        <a:rPr lang="it-IT" sz="1100" b="0" i="0" u="none" strike="noStrike" cap="none" dirty="0" err="1">
                          <a:solidFill>
                            <a:srgbClr val="000000"/>
                          </a:solidFill>
                          <a:latin typeface="+mn-lt"/>
                          <a:ea typeface="Calibri"/>
                          <a:cs typeface="Arial"/>
                          <a:sym typeface="Arial"/>
                        </a:rPr>
                        <a:t>Barcelona</a:t>
                      </a:r>
                      <a:r>
                        <a:rPr lang="it-IT" sz="1100" b="0" i="0" u="none" strike="noStrike" cap="none" dirty="0">
                          <a:solidFill>
                            <a:srgbClr val="000000"/>
                          </a:solidFill>
                          <a:latin typeface="+mn-lt"/>
                          <a:ea typeface="Calibri"/>
                          <a:cs typeface="Arial"/>
                          <a:sym typeface="Arial"/>
                        </a:rPr>
                        <a:t>, </a:t>
                      </a:r>
                      <a:r>
                        <a:rPr lang="it-IT" sz="1100" b="0" i="0" u="none" strike="noStrike" cap="none" dirty="0" err="1">
                          <a:solidFill>
                            <a:srgbClr val="000000"/>
                          </a:solidFill>
                          <a:latin typeface="+mn-lt"/>
                          <a:ea typeface="Calibri"/>
                          <a:cs typeface="Arial"/>
                          <a:sym typeface="Arial"/>
                        </a:rPr>
                        <a:t>Spain</a:t>
                      </a:r>
                      <a:endParaRPr sz="1100" b="0" i="0" u="none" strike="noStrike" cap="none" dirty="0">
                        <a:solidFill>
                          <a:srgbClr val="000000"/>
                        </a:solidFill>
                        <a:latin typeface="+mn-lt"/>
                        <a:ea typeface="Arial"/>
                        <a:cs typeface="Arial"/>
                        <a:sym typeface="Arial"/>
                      </a:endParaRPr>
                    </a:p>
                  </a:txBody>
                  <a:tcPr marL="34925" marR="34925" marT="34925" marB="34925" anchor="ctr"/>
                </a:tc>
                <a:extLst>
                  <a:ext uri="{0D108BD9-81ED-4DB2-BD59-A6C34878D82A}">
                    <a16:rowId xmlns:a16="http://schemas.microsoft.com/office/drawing/2014/main" val="10020"/>
                  </a:ext>
                </a:extLst>
              </a:tr>
              <a:tr h="252000">
                <a:tc>
                  <a:txBody>
                    <a:bodyPr/>
                    <a:lstStyle/>
                    <a:p>
                      <a:pPr algn="ctr" fontAlgn="b"/>
                      <a:r>
                        <a:rPr lang="it-IT" sz="1100" b="0" i="0" u="none" strike="noStrike" dirty="0" err="1">
                          <a:effectLst/>
                          <a:latin typeface="+mj-lt"/>
                        </a:rPr>
                        <a:t>Kachelriess</a:t>
                      </a:r>
                      <a:endParaRPr lang="it-IT" sz="1100" b="0" i="0" u="none" strike="noStrike" dirty="0">
                        <a:effectLst/>
                        <a:latin typeface="+mj-lt"/>
                      </a:endParaRPr>
                    </a:p>
                  </a:txBody>
                  <a:tcPr marL="0" marR="0" marT="0" marB="0" anchor="b"/>
                </a:tc>
                <a:tc>
                  <a:txBody>
                    <a:bodyPr/>
                    <a:lstStyle/>
                    <a:p>
                      <a:pPr marL="0" marR="0" lvl="0" indent="0" algn="ctr" rtl="0">
                        <a:spcBef>
                          <a:spcPts val="0"/>
                        </a:spcBef>
                        <a:spcAft>
                          <a:spcPts val="0"/>
                        </a:spcAft>
                        <a:buNone/>
                      </a:pPr>
                      <a:r>
                        <a:rPr lang="it-IT" sz="1100" b="0" i="0" u="none" strike="noStrike">
                          <a:solidFill>
                            <a:srgbClr val="000000"/>
                          </a:solidFill>
                          <a:latin typeface="+mj-lt"/>
                          <a:ea typeface="Arial"/>
                          <a:cs typeface="Arial"/>
                          <a:sym typeface="Arial"/>
                        </a:rPr>
                        <a:t>Marc</a:t>
                      </a:r>
                      <a:endParaRPr sz="1100" b="0" i="0" u="none" strike="noStrike" dirty="0">
                        <a:solidFill>
                          <a:srgbClr val="000000"/>
                        </a:solidFill>
                        <a:latin typeface="+mj-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German Cancer </a:t>
                      </a:r>
                      <a:r>
                        <a:rPr lang="it-IT" sz="1100" b="0" i="0" u="none" strike="noStrike" dirty="0" err="1">
                          <a:solidFill>
                            <a:srgbClr val="000000"/>
                          </a:solidFill>
                          <a:latin typeface="+mj-lt"/>
                          <a:ea typeface="Arial"/>
                          <a:cs typeface="Arial"/>
                          <a:sym typeface="Arial"/>
                        </a:rPr>
                        <a:t>Research</a:t>
                      </a:r>
                      <a:r>
                        <a:rPr lang="it-IT" sz="1100" b="0" i="0" u="none" strike="noStrike" dirty="0">
                          <a:solidFill>
                            <a:srgbClr val="000000"/>
                          </a:solidFill>
                          <a:latin typeface="+mj-lt"/>
                          <a:ea typeface="Arial"/>
                          <a:cs typeface="Arial"/>
                          <a:sym typeface="Arial"/>
                        </a:rPr>
                        <a:t> Center (DKFZ), Germany</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10021"/>
                  </a:ext>
                </a:extLst>
              </a:tr>
              <a:tr h="252000">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Torresin</a:t>
                      </a:r>
                      <a:endParaRPr sz="1100" b="0" i="0" u="none" strike="noStrike" dirty="0">
                        <a:solidFill>
                          <a:srgbClr val="000000"/>
                        </a:solidFill>
                        <a:latin typeface="+mj-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Alberto</a:t>
                      </a:r>
                      <a:endParaRPr sz="1100" b="0" i="0" u="none" strike="noStrike" dirty="0">
                        <a:solidFill>
                          <a:srgbClr val="000000"/>
                        </a:solidFill>
                        <a:latin typeface="+mj-lt"/>
                        <a:ea typeface="Arial"/>
                        <a:cs typeface="Arial"/>
                        <a:sym typeface="Arial"/>
                      </a:endParaRPr>
                    </a:p>
                  </a:txBody>
                  <a:tcPr marL="9525" marR="9525" marT="9525" marB="0" anchor="ctr"/>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Università degli Studi di Milano, Dip. Fisica, </a:t>
                      </a:r>
                      <a:r>
                        <a:rPr lang="it-IT" sz="1100" b="0" i="0" u="none" strike="noStrike" dirty="0" err="1">
                          <a:solidFill>
                            <a:srgbClr val="000000"/>
                          </a:solidFill>
                          <a:latin typeface="+mj-lt"/>
                          <a:ea typeface="Arial"/>
                          <a:cs typeface="Arial"/>
                          <a:sym typeface="Arial"/>
                        </a:rPr>
                        <a:t>Italy</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2413559751"/>
                  </a:ext>
                </a:extLst>
              </a:tr>
              <a:tr h="177844">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it-IT" sz="1100" b="0" i="0" u="none" strike="noStrike" cap="none" dirty="0" err="1">
                          <a:solidFill>
                            <a:srgbClr val="000000"/>
                          </a:solidFill>
                          <a:latin typeface="+mj-lt"/>
                          <a:ea typeface="Calibri"/>
                          <a:cs typeface="Arial"/>
                          <a:sym typeface="Arial"/>
                        </a:rPr>
                        <a:t>Tsoumpas</a:t>
                      </a:r>
                      <a:endParaRPr lang="it-IT" sz="1100" b="0" i="0" u="none" strike="noStrike" cap="none" dirty="0">
                        <a:solidFill>
                          <a:srgbClr val="000000"/>
                        </a:solidFill>
                        <a:latin typeface="+mj-lt"/>
                        <a:ea typeface="Calibri"/>
                        <a:cs typeface="Arial"/>
                        <a:sym typeface="Arial"/>
                      </a:endParaRPr>
                    </a:p>
                    <a:p>
                      <a:pPr marL="0" marR="0" lvl="0" indent="0" algn="ctr" rtl="0" fontAlgn="b">
                        <a:lnSpc>
                          <a:spcPct val="100000"/>
                        </a:lnSpc>
                        <a:spcBef>
                          <a:spcPts val="0"/>
                        </a:spcBef>
                        <a:spcAft>
                          <a:spcPts val="0"/>
                        </a:spcAft>
                        <a:buClr>
                          <a:srgbClr val="000000"/>
                        </a:buClr>
                        <a:buFont typeface="Arial"/>
                        <a:buNone/>
                      </a:pPr>
                      <a:endParaRPr lang="it-IT" sz="1100" b="0" i="0" u="none" strike="noStrike" cap="none" dirty="0">
                        <a:solidFill>
                          <a:srgbClr val="000000"/>
                        </a:solidFill>
                        <a:latin typeface="+mj-lt"/>
                        <a:cs typeface="Arial"/>
                        <a:sym typeface="Arial"/>
                      </a:endParaRPr>
                    </a:p>
                  </a:txBody>
                  <a:tcPr marL="0" marR="0" marT="0" marB="0" anchor="b"/>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it-IT" sz="1100" b="0" i="0" u="none" strike="noStrike" cap="none" dirty="0" err="1">
                          <a:solidFill>
                            <a:srgbClr val="000000"/>
                          </a:solidFill>
                          <a:latin typeface="+mj-lt"/>
                          <a:ea typeface="Calibri"/>
                          <a:cs typeface="Arial"/>
                          <a:sym typeface="Arial"/>
                        </a:rPr>
                        <a:t>Charalampos</a:t>
                      </a:r>
                      <a:endParaRPr lang="it-IT" sz="1100" b="0" i="0" u="none" strike="noStrike" cap="none" dirty="0">
                        <a:solidFill>
                          <a:srgbClr val="000000"/>
                        </a:solidFill>
                        <a:latin typeface="+mj-lt"/>
                        <a:ea typeface="Calibri"/>
                        <a:cs typeface="Arial"/>
                        <a:sym typeface="Arial"/>
                      </a:endParaRPr>
                    </a:p>
                    <a:p>
                      <a:pPr marL="0" marR="0" lvl="0" indent="0" algn="ctr" rtl="0" fontAlgn="b">
                        <a:lnSpc>
                          <a:spcPct val="100000"/>
                        </a:lnSpc>
                        <a:spcBef>
                          <a:spcPts val="0"/>
                        </a:spcBef>
                        <a:spcAft>
                          <a:spcPts val="0"/>
                        </a:spcAft>
                        <a:buClr>
                          <a:srgbClr val="000000"/>
                        </a:buClr>
                        <a:buFont typeface="Arial"/>
                        <a:buNone/>
                      </a:pPr>
                      <a:endParaRPr lang="it-IT" sz="1100" b="0" i="0" u="none" strike="noStrike" cap="none" dirty="0">
                        <a:solidFill>
                          <a:srgbClr val="000000"/>
                        </a:solidFill>
                        <a:latin typeface="+mj-lt"/>
                        <a:cs typeface="Arial"/>
                        <a:sym typeface="Arial"/>
                      </a:endParaRPr>
                    </a:p>
                  </a:txBody>
                  <a:tcPr marL="0" marR="0" marT="0" marB="0" anchor="b"/>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latin typeface="+mj-lt"/>
                          <a:ea typeface="Calibri"/>
                          <a:cs typeface="Arial"/>
                          <a:sym typeface="Arial"/>
                        </a:rPr>
                        <a:t>University Medical Center Groningen,</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100" b="0" i="0" u="none" strike="noStrike" cap="none" dirty="0">
                          <a:solidFill>
                            <a:srgbClr val="000000"/>
                          </a:solidFill>
                          <a:latin typeface="+mj-lt"/>
                          <a:ea typeface="Calibri"/>
                          <a:cs typeface="Arial"/>
                          <a:sym typeface="Arial"/>
                        </a:rPr>
                        <a:t>The Netherlands</a:t>
                      </a:r>
                    </a:p>
                  </a:txBody>
                  <a:tcPr marL="9525" marR="9525" marT="9525" marB="0" anchor="ctr"/>
                </a:tc>
                <a:extLst>
                  <a:ext uri="{0D108BD9-81ED-4DB2-BD59-A6C34878D82A}">
                    <a16:rowId xmlns:a16="http://schemas.microsoft.com/office/drawing/2014/main" val="204396479"/>
                  </a:ext>
                </a:extLst>
              </a:tr>
              <a:tr h="252000">
                <a:tc>
                  <a:txBody>
                    <a:bodyPr/>
                    <a:lstStyle/>
                    <a:p>
                      <a:pPr algn="ctr" fontAlgn="b"/>
                      <a:r>
                        <a:rPr lang="it-IT" sz="1100" b="0" i="0" u="none" strike="noStrike" dirty="0">
                          <a:effectLst/>
                          <a:latin typeface="+mj-lt"/>
                        </a:rPr>
                        <a:t>Zanca </a:t>
                      </a:r>
                    </a:p>
                  </a:txBody>
                  <a:tcPr marL="0" marR="0" marT="0" marB="0" anchor="b"/>
                </a:tc>
                <a:tc>
                  <a:txBody>
                    <a:bodyPr/>
                    <a:lstStyle/>
                    <a:p>
                      <a:pPr algn="ctr" fontAlgn="b"/>
                      <a:r>
                        <a:rPr lang="it-IT" sz="1100" b="0" i="0" u="none" strike="noStrike" dirty="0">
                          <a:effectLst/>
                          <a:latin typeface="+mj-lt"/>
                        </a:rPr>
                        <a:t>Federica</a:t>
                      </a:r>
                    </a:p>
                  </a:txBody>
                  <a:tcPr marL="0" marR="0" marT="0" marB="0" anchor="b"/>
                </a:tc>
                <a:tc>
                  <a:txBody>
                    <a:bodyPr/>
                    <a:lstStyle/>
                    <a:p>
                      <a:pPr marL="0" marR="0" lvl="0" indent="0" algn="ctr" rtl="0">
                        <a:spcBef>
                          <a:spcPts val="0"/>
                        </a:spcBef>
                        <a:spcAft>
                          <a:spcPts val="0"/>
                        </a:spcAft>
                        <a:buNone/>
                      </a:pPr>
                      <a:r>
                        <a:rPr lang="it-IT" sz="1100" b="0" i="0" u="none" strike="noStrike" dirty="0">
                          <a:solidFill>
                            <a:srgbClr val="000000"/>
                          </a:solidFill>
                          <a:latin typeface="+mj-lt"/>
                          <a:ea typeface="Arial"/>
                          <a:cs typeface="Arial"/>
                          <a:sym typeface="Arial"/>
                        </a:rPr>
                        <a:t>PALINDROMO Consulting, </a:t>
                      </a:r>
                      <a:r>
                        <a:rPr lang="it-IT" sz="1100" b="0" i="0" u="none" strike="noStrike" dirty="0" err="1">
                          <a:solidFill>
                            <a:srgbClr val="000000"/>
                          </a:solidFill>
                          <a:latin typeface="+mj-lt"/>
                          <a:ea typeface="Arial"/>
                          <a:cs typeface="Arial"/>
                          <a:sym typeface="Arial"/>
                        </a:rPr>
                        <a:t>Belgium</a:t>
                      </a:r>
                      <a:endParaRPr sz="1100" b="0" i="0" u="none" strike="noStrike" dirty="0">
                        <a:solidFill>
                          <a:srgbClr val="000000"/>
                        </a:solidFill>
                        <a:latin typeface="+mj-lt"/>
                        <a:ea typeface="Arial"/>
                        <a:cs typeface="Arial"/>
                        <a:sym typeface="Arial"/>
                      </a:endParaRPr>
                    </a:p>
                  </a:txBody>
                  <a:tcPr marL="9525" marR="9525" marT="9525" marB="0" anchor="ctr"/>
                </a:tc>
                <a:extLst>
                  <a:ext uri="{0D108BD9-81ED-4DB2-BD59-A6C34878D82A}">
                    <a16:rowId xmlns:a16="http://schemas.microsoft.com/office/drawing/2014/main" val="4109904670"/>
                  </a:ext>
                </a:extLst>
              </a:tr>
            </a:tbl>
          </a:graphicData>
        </a:graphic>
      </p:graphicFrame>
    </p:spTree>
    <p:extLst>
      <p:ext uri="{BB962C8B-B14F-4D97-AF65-F5344CB8AC3E}">
        <p14:creationId xmlns:p14="http://schemas.microsoft.com/office/powerpoint/2010/main" val="41065646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037ADA0B-5247-9984-F286-DAEEDF8E53FB}"/>
              </a:ext>
            </a:extLst>
          </p:cNvPr>
          <p:cNvSpPr>
            <a:spLocks noGrp="1"/>
          </p:cNvSpPr>
          <p:nvPr>
            <p:ph type="subTitle" idx="1"/>
          </p:nvPr>
        </p:nvSpPr>
        <p:spPr/>
        <p:txBody>
          <a:bodyPr/>
          <a:lstStyle/>
          <a:p>
            <a:endParaRPr lang="en-US" dirty="0"/>
          </a:p>
        </p:txBody>
      </p:sp>
      <p:graphicFrame>
        <p:nvGraphicFramePr>
          <p:cNvPr id="4" name="Table 3">
            <a:extLst>
              <a:ext uri="{FF2B5EF4-FFF2-40B4-BE49-F238E27FC236}">
                <a16:creationId xmlns:a16="http://schemas.microsoft.com/office/drawing/2014/main" id="{D7E17F89-AE39-E65E-DB18-B4A44401841D}"/>
              </a:ext>
            </a:extLst>
          </p:cNvPr>
          <p:cNvGraphicFramePr>
            <a:graphicFrameLocks noGrp="1"/>
          </p:cNvGraphicFramePr>
          <p:nvPr>
            <p:extLst>
              <p:ext uri="{D42A27DB-BD31-4B8C-83A1-F6EECF244321}">
                <p14:modId xmlns:p14="http://schemas.microsoft.com/office/powerpoint/2010/main" val="1129809399"/>
              </p:ext>
            </p:extLst>
          </p:nvPr>
        </p:nvGraphicFramePr>
        <p:xfrm>
          <a:off x="98248" y="1625600"/>
          <a:ext cx="6661503" cy="7210391"/>
        </p:xfrm>
        <a:graphic>
          <a:graphicData uri="http://schemas.openxmlformats.org/drawingml/2006/table">
            <a:tbl>
              <a:tblPr firstRow="1">
                <a:tableStyleId>{5C22544A-7EE6-4342-B048-85BDC9FD1C3A}</a:tableStyleId>
              </a:tblPr>
              <a:tblGrid>
                <a:gridCol w="941717">
                  <a:extLst>
                    <a:ext uri="{9D8B030D-6E8A-4147-A177-3AD203B41FA5}">
                      <a16:colId xmlns:a16="http://schemas.microsoft.com/office/drawing/2014/main" val="2534186950"/>
                    </a:ext>
                  </a:extLst>
                </a:gridCol>
                <a:gridCol w="859301">
                  <a:extLst>
                    <a:ext uri="{9D8B030D-6E8A-4147-A177-3AD203B41FA5}">
                      <a16:colId xmlns:a16="http://schemas.microsoft.com/office/drawing/2014/main" val="4056109377"/>
                    </a:ext>
                  </a:extLst>
                </a:gridCol>
                <a:gridCol w="1303336">
                  <a:extLst>
                    <a:ext uri="{9D8B030D-6E8A-4147-A177-3AD203B41FA5}">
                      <a16:colId xmlns:a16="http://schemas.microsoft.com/office/drawing/2014/main" val="1912046863"/>
                    </a:ext>
                  </a:extLst>
                </a:gridCol>
                <a:gridCol w="2647942">
                  <a:extLst>
                    <a:ext uri="{9D8B030D-6E8A-4147-A177-3AD203B41FA5}">
                      <a16:colId xmlns:a16="http://schemas.microsoft.com/office/drawing/2014/main" val="2342828855"/>
                    </a:ext>
                  </a:extLst>
                </a:gridCol>
                <a:gridCol w="909207">
                  <a:extLst>
                    <a:ext uri="{9D8B030D-6E8A-4147-A177-3AD203B41FA5}">
                      <a16:colId xmlns:a16="http://schemas.microsoft.com/office/drawing/2014/main" val="1277450816"/>
                    </a:ext>
                  </a:extLst>
                </a:gridCol>
              </a:tblGrid>
              <a:tr h="225071">
                <a:tc gridSpan="5">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b="1" dirty="0">
                          <a:solidFill>
                            <a:schemeClr val="tx1"/>
                          </a:solidFill>
                          <a:effectLst/>
                          <a:latin typeface="+mn-lt"/>
                        </a:rPr>
                        <a:t>5</a:t>
                      </a:r>
                      <a:r>
                        <a:rPr lang="it-IT" sz="800" b="1" baseline="30000" dirty="0">
                          <a:solidFill>
                            <a:schemeClr val="tx1"/>
                          </a:solidFill>
                          <a:effectLst/>
                          <a:latin typeface="+mn-lt"/>
                        </a:rPr>
                        <a:t>th</a:t>
                      </a:r>
                      <a:r>
                        <a:rPr lang="it-IT" sz="800" b="1" dirty="0">
                          <a:solidFill>
                            <a:schemeClr val="tx1"/>
                          </a:solidFill>
                          <a:effectLst/>
                          <a:latin typeface="+mn-lt"/>
                        </a:rPr>
                        <a:t> </a:t>
                      </a:r>
                      <a:r>
                        <a:rPr lang="nl-BE" sz="800" b="1" dirty="0" err="1">
                          <a:solidFill>
                            <a:schemeClr val="tx1"/>
                          </a:solidFill>
                          <a:effectLst/>
                          <a:latin typeface="+mn-lt"/>
                        </a:rPr>
                        <a:t>October</a:t>
                      </a:r>
                      <a:r>
                        <a:rPr lang="nl-BE" sz="800" b="1" dirty="0">
                          <a:solidFill>
                            <a:schemeClr val="tx1"/>
                          </a:solidFill>
                          <a:effectLst/>
                          <a:latin typeface="+mn-lt"/>
                        </a:rPr>
                        <a:t> 2023</a:t>
                      </a:r>
                      <a:endParaRPr lang="en-GB" sz="800" b="1" dirty="0">
                        <a:solidFill>
                          <a:schemeClr val="tx1"/>
                        </a:solidFill>
                        <a:effectLst/>
                        <a:latin typeface="+mn-lt"/>
                        <a:ea typeface="Times New Roman"/>
                      </a:endParaRPr>
                    </a:p>
                  </a:txBody>
                  <a:tcPr marL="62154" marR="62154" marT="0" marB="0" anchor="ctr">
                    <a:solidFill>
                      <a:schemeClr val="accent1">
                        <a:lumMod val="60000"/>
                        <a:lumOff val="40000"/>
                      </a:schemeClr>
                    </a:solidFill>
                  </a:tcPr>
                </a:tc>
                <a:tc hMerge="1">
                  <a:txBody>
                    <a:bodyPr/>
                    <a:lstStyle/>
                    <a:p>
                      <a:pPr algn="ctr">
                        <a:spcBef>
                          <a:spcPts val="0"/>
                        </a:spcBef>
                        <a:spcAft>
                          <a:spcPts val="0"/>
                        </a:spcAft>
                      </a:pPr>
                      <a:endParaRPr lang="en-GB" sz="1000" b="1" dirty="0">
                        <a:solidFill>
                          <a:srgbClr val="000000"/>
                        </a:solidFill>
                        <a:effectLst/>
                        <a:latin typeface="Roboto"/>
                        <a:ea typeface="Verdana" pitchFamily="34" charset="0"/>
                        <a:cs typeface="Verdana" pitchFamily="34" charset="0"/>
                      </a:endParaRPr>
                    </a:p>
                  </a:txBody>
                  <a:tcPr marL="62154" marR="62154" marT="0" marB="0" anchor="ctr">
                    <a:solidFill>
                      <a:schemeClr val="accent1">
                        <a:lumMod val="60000"/>
                        <a:lumOff val="40000"/>
                      </a:schemeClr>
                    </a:solidFill>
                  </a:tcPr>
                </a:tc>
                <a:tc hMerge="1">
                  <a:txBody>
                    <a:bodyPr/>
                    <a:lstStyle/>
                    <a:p>
                      <a:pPr algn="ctr">
                        <a:spcBef>
                          <a:spcPts val="0"/>
                        </a:spcBef>
                        <a:spcAft>
                          <a:spcPts val="0"/>
                        </a:spcAft>
                      </a:pPr>
                      <a:endParaRPr lang="en-GB" sz="1000" b="1" dirty="0">
                        <a:solidFill>
                          <a:srgbClr val="000000"/>
                        </a:solidFill>
                        <a:effectLst/>
                        <a:latin typeface="Roboto"/>
                        <a:ea typeface="Verdana" pitchFamily="34" charset="0"/>
                        <a:cs typeface="Verdana" pitchFamily="34" charset="0"/>
                      </a:endParaRPr>
                    </a:p>
                  </a:txBody>
                  <a:tcPr marL="62154" marR="62154" marT="0" marB="0" anchor="ctr">
                    <a:solidFill>
                      <a:schemeClr val="accent1">
                        <a:lumMod val="60000"/>
                        <a:lumOff val="40000"/>
                      </a:schemeClr>
                    </a:solidFill>
                  </a:tcPr>
                </a:tc>
                <a:tc hMerge="1">
                  <a:txBody>
                    <a:bodyPr/>
                    <a:lstStyle/>
                    <a:p>
                      <a:pPr algn="ctr">
                        <a:spcBef>
                          <a:spcPts val="0"/>
                        </a:spcBef>
                        <a:spcAft>
                          <a:spcPts val="0"/>
                        </a:spcAft>
                      </a:pPr>
                      <a:endParaRPr lang="en-GB" sz="1000" b="1" dirty="0">
                        <a:solidFill>
                          <a:srgbClr val="000000"/>
                        </a:solidFill>
                        <a:effectLst/>
                        <a:latin typeface="Roboto"/>
                        <a:ea typeface="Verdana" pitchFamily="34" charset="0"/>
                        <a:cs typeface="Verdana" pitchFamily="34" charset="0"/>
                      </a:endParaRPr>
                    </a:p>
                  </a:txBody>
                  <a:tcPr marL="62154" marR="62154" marT="0" marB="0" anchor="ctr">
                    <a:solidFill>
                      <a:schemeClr val="accent1">
                        <a:lumMod val="60000"/>
                        <a:lumOff val="40000"/>
                      </a:schemeClr>
                    </a:solidFill>
                  </a:tcPr>
                </a:tc>
                <a:tc hMerge="1">
                  <a:txBody>
                    <a:bodyPr/>
                    <a:lstStyle/>
                    <a:p>
                      <a:pPr algn="ctr">
                        <a:spcBef>
                          <a:spcPts val="0"/>
                        </a:spcBef>
                        <a:spcAft>
                          <a:spcPts val="0"/>
                        </a:spcAft>
                      </a:pPr>
                      <a:endParaRPr lang="en-GB" sz="1000" b="1" dirty="0">
                        <a:solidFill>
                          <a:srgbClr val="000000"/>
                        </a:solidFill>
                        <a:effectLst/>
                        <a:latin typeface="Roboto"/>
                        <a:ea typeface="Verdana" pitchFamily="34" charset="0"/>
                        <a:cs typeface="Verdana" pitchFamily="34" charset="0"/>
                      </a:endParaRPr>
                    </a:p>
                  </a:txBody>
                  <a:tcPr marL="62154" marR="62154" marT="0" marB="0" anchor="ctr">
                    <a:solidFill>
                      <a:schemeClr val="accent1">
                        <a:lumMod val="60000"/>
                        <a:lumOff val="40000"/>
                      </a:schemeClr>
                    </a:solidFill>
                  </a:tcPr>
                </a:tc>
                <a:extLst>
                  <a:ext uri="{0D108BD9-81ED-4DB2-BD59-A6C34878D82A}">
                    <a16:rowId xmlns:a16="http://schemas.microsoft.com/office/drawing/2014/main" val="3749770445"/>
                  </a:ext>
                </a:extLst>
              </a:tr>
              <a:tr h="225071">
                <a:tc>
                  <a:txBody>
                    <a:bodyPr/>
                    <a:lstStyle/>
                    <a:p>
                      <a:pPr algn="ctr">
                        <a:spcBef>
                          <a:spcPts val="0"/>
                        </a:spcBef>
                        <a:spcAft>
                          <a:spcPts val="0"/>
                        </a:spcAft>
                      </a:pPr>
                      <a:endParaRPr lang="en-GB" sz="800"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60000"/>
                        <a:lumOff val="40000"/>
                      </a:schemeClr>
                    </a:solidFill>
                  </a:tcPr>
                </a:tc>
                <a:tc>
                  <a:txBody>
                    <a:bodyPr/>
                    <a:lstStyle/>
                    <a:p>
                      <a:pPr algn="ctr">
                        <a:spcBef>
                          <a:spcPts val="0"/>
                        </a:spcBef>
                        <a:spcAft>
                          <a:spcPts val="0"/>
                        </a:spcAft>
                      </a:pPr>
                      <a:r>
                        <a:rPr lang="en-GB" sz="800" b="1" dirty="0">
                          <a:effectLst/>
                          <a:latin typeface="+mn-lt"/>
                          <a:ea typeface="Roboto" panose="02000000000000000000" pitchFamily="2" charset="0"/>
                          <a:cs typeface="Roboto" panose="02000000000000000000" pitchFamily="2" charset="0"/>
                        </a:rPr>
                        <a:t>Session</a:t>
                      </a:r>
                      <a:endParaRPr lang="en-GB" sz="800" b="1"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60000"/>
                        <a:lumOff val="40000"/>
                      </a:schemeClr>
                    </a:solidFill>
                  </a:tcPr>
                </a:tc>
                <a:tc>
                  <a:txBody>
                    <a:bodyPr/>
                    <a:lstStyle/>
                    <a:p>
                      <a:pPr algn="ctr">
                        <a:spcBef>
                          <a:spcPts val="0"/>
                        </a:spcBef>
                        <a:spcAft>
                          <a:spcPts val="0"/>
                        </a:spcAft>
                      </a:pPr>
                      <a:r>
                        <a:rPr lang="en-GB" sz="800" b="1">
                          <a:effectLst/>
                          <a:latin typeface="+mn-lt"/>
                          <a:ea typeface="Roboto" panose="02000000000000000000" pitchFamily="2" charset="0"/>
                          <a:cs typeface="Roboto" panose="02000000000000000000" pitchFamily="2" charset="0"/>
                        </a:rPr>
                        <a:t>Title</a:t>
                      </a:r>
                      <a:endParaRPr lang="en-GB" sz="800" b="1">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60000"/>
                        <a:lumOff val="40000"/>
                      </a:schemeClr>
                    </a:solidFill>
                  </a:tcPr>
                </a:tc>
                <a:tc>
                  <a:txBody>
                    <a:bodyPr/>
                    <a:lstStyle/>
                    <a:p>
                      <a:pPr algn="ctr">
                        <a:spcBef>
                          <a:spcPts val="0"/>
                        </a:spcBef>
                        <a:spcAft>
                          <a:spcPts val="0"/>
                        </a:spcAft>
                      </a:pPr>
                      <a:r>
                        <a:rPr lang="en-GB" sz="800" b="1">
                          <a:effectLst/>
                          <a:latin typeface="+mn-lt"/>
                          <a:ea typeface="Roboto" panose="02000000000000000000" pitchFamily="2" charset="0"/>
                          <a:cs typeface="Roboto" panose="02000000000000000000" pitchFamily="2" charset="0"/>
                        </a:rPr>
                        <a:t>Description</a:t>
                      </a:r>
                      <a:endParaRPr lang="en-GB" sz="800" b="1">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60000"/>
                        <a:lumOff val="40000"/>
                      </a:schemeClr>
                    </a:solidFill>
                  </a:tcPr>
                </a:tc>
                <a:tc>
                  <a:txBody>
                    <a:bodyPr/>
                    <a:lstStyle/>
                    <a:p>
                      <a:pPr algn="ctr">
                        <a:spcBef>
                          <a:spcPts val="0"/>
                        </a:spcBef>
                        <a:spcAft>
                          <a:spcPts val="0"/>
                        </a:spcAft>
                      </a:pPr>
                      <a:r>
                        <a:rPr lang="en-GB" sz="800" b="1">
                          <a:effectLst/>
                          <a:latin typeface="+mn-lt"/>
                          <a:ea typeface="Roboto" panose="02000000000000000000" pitchFamily="2" charset="0"/>
                          <a:cs typeface="Roboto" panose="02000000000000000000" pitchFamily="2" charset="0"/>
                        </a:rPr>
                        <a:t>Lecturer</a:t>
                      </a:r>
                      <a:endParaRPr lang="en-GB" sz="800" b="1">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60000"/>
                        <a:lumOff val="40000"/>
                      </a:schemeClr>
                    </a:solidFill>
                  </a:tcPr>
                </a:tc>
                <a:extLst>
                  <a:ext uri="{0D108BD9-81ED-4DB2-BD59-A6C34878D82A}">
                    <a16:rowId xmlns:a16="http://schemas.microsoft.com/office/drawing/2014/main" val="2076403100"/>
                  </a:ext>
                </a:extLst>
              </a:tr>
              <a:tr h="256016">
                <a:tc>
                  <a:txBody>
                    <a:bodyPr/>
                    <a:lstStyle/>
                    <a:p>
                      <a:pPr algn="ctr">
                        <a:spcBef>
                          <a:spcPts val="0"/>
                        </a:spcBef>
                        <a:spcAft>
                          <a:spcPts val="0"/>
                        </a:spcAft>
                      </a:pPr>
                      <a:r>
                        <a:rPr lang="en-GB" sz="800" dirty="0">
                          <a:effectLst/>
                          <a:latin typeface="+mn-lt"/>
                          <a:ea typeface="Roboto" panose="02000000000000000000" pitchFamily="2" charset="0"/>
                          <a:cs typeface="Roboto" panose="02000000000000000000" pitchFamily="2" charset="0"/>
                        </a:rPr>
                        <a:t>8:00-9:00</a:t>
                      </a:r>
                      <a:endParaRPr lang="en-GB" sz="800"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algn="ctr">
                        <a:spcBef>
                          <a:spcPts val="0"/>
                        </a:spcBef>
                        <a:spcAft>
                          <a:spcPts val="0"/>
                        </a:spcAft>
                      </a:pPr>
                      <a:r>
                        <a:rPr lang="en-GB" sz="800" b="1" dirty="0">
                          <a:effectLst/>
                          <a:latin typeface="+mn-lt"/>
                          <a:ea typeface="Roboto" panose="02000000000000000000" pitchFamily="2" charset="0"/>
                          <a:cs typeface="Roboto" panose="02000000000000000000" pitchFamily="2" charset="0"/>
                        </a:rPr>
                        <a:t> Registration and welcome </a:t>
                      </a:r>
                      <a:endParaRPr lang="en-GB" sz="800" b="1"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hMerge="1">
                  <a:txBody>
                    <a:bodyPr/>
                    <a:lstStyle/>
                    <a:p>
                      <a:pPr algn="ctr">
                        <a:spcBef>
                          <a:spcPts val="300"/>
                        </a:spcBef>
                        <a:spcAft>
                          <a:spcPts val="30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257458764"/>
                  </a:ext>
                </a:extLst>
              </a:tr>
              <a:tr h="432218">
                <a:tc>
                  <a:txBody>
                    <a:bodyPr/>
                    <a:lstStyle/>
                    <a:p>
                      <a:pPr algn="ctr">
                        <a:spcBef>
                          <a:spcPts val="0"/>
                        </a:spcBef>
                        <a:spcAft>
                          <a:spcPts val="0"/>
                        </a:spcAft>
                      </a:pPr>
                      <a:r>
                        <a:rPr lang="en-GB" sz="800" dirty="0">
                          <a:effectLst/>
                          <a:latin typeface="+mn-lt"/>
                          <a:ea typeface="Roboto" panose="02000000000000000000" pitchFamily="2" charset="0"/>
                          <a:cs typeface="Roboto" panose="02000000000000000000" pitchFamily="2" charset="0"/>
                        </a:rPr>
                        <a:t>9:00-10:00</a:t>
                      </a:r>
                      <a:endParaRPr lang="en-GB" sz="800"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algn="ctr" defTabSz="914400" rtl="0" eaLnBrk="1" latinLnBrk="0" hangingPunct="1">
                        <a:spcBef>
                          <a:spcPts val="0"/>
                        </a:spcBef>
                        <a:spcAft>
                          <a:spcPts val="0"/>
                        </a:spcAft>
                      </a:pPr>
                      <a:r>
                        <a:rPr lang="it-IT" sz="800" b="0" kern="1200" dirty="0">
                          <a:solidFill>
                            <a:schemeClr val="dk1"/>
                          </a:solidFill>
                          <a:effectLst/>
                          <a:latin typeface="+mn-lt"/>
                          <a:ea typeface="Roboto" panose="02000000000000000000" pitchFamily="2" charset="0"/>
                          <a:cs typeface="Roboto" panose="02000000000000000000" pitchFamily="2" charset="0"/>
                        </a:rPr>
                        <a:t>Setting the scene</a:t>
                      </a:r>
                    </a:p>
                  </a:txBody>
                  <a:tcPr marL="62154" marR="62154" marT="0" marB="0" anchor="ctr"/>
                </a:tc>
                <a:tc>
                  <a:txBody>
                    <a:bodyPr/>
                    <a:lstStyle/>
                    <a:p>
                      <a:pPr marL="0" algn="ctr" defTabSz="914400" rtl="0" eaLnBrk="1" latinLnBrk="0" hangingPunct="1">
                        <a:spcBef>
                          <a:spcPts val="0"/>
                        </a:spcBef>
                        <a:spcAft>
                          <a:spcPts val="0"/>
                        </a:spcAft>
                      </a:pPr>
                      <a:r>
                        <a:rPr lang="it-IT" sz="800" b="0" kern="1200" dirty="0">
                          <a:solidFill>
                            <a:schemeClr val="tx1"/>
                          </a:solidFill>
                          <a:effectLst/>
                          <a:latin typeface="+mn-lt"/>
                          <a:ea typeface="Roboto" panose="02000000000000000000" pitchFamily="2" charset="0"/>
                          <a:cs typeface="Roboto" panose="02000000000000000000" pitchFamily="2" charset="0"/>
                        </a:rPr>
                        <a:t>The </a:t>
                      </a:r>
                      <a:r>
                        <a:rPr lang="it-IT" sz="800" b="0" kern="1200" dirty="0" err="1">
                          <a:solidFill>
                            <a:schemeClr val="tx1"/>
                          </a:solidFill>
                          <a:effectLst/>
                          <a:latin typeface="+mn-lt"/>
                          <a:ea typeface="Roboto" panose="02000000000000000000" pitchFamily="2" charset="0"/>
                          <a:cs typeface="Roboto" panose="02000000000000000000" pitchFamily="2" charset="0"/>
                        </a:rPr>
                        <a:t>role</a:t>
                      </a:r>
                      <a:r>
                        <a:rPr lang="it-IT" sz="800" b="0" kern="1200" dirty="0">
                          <a:solidFill>
                            <a:schemeClr val="tx1"/>
                          </a:solidFill>
                          <a:effectLst/>
                          <a:latin typeface="+mn-lt"/>
                          <a:ea typeface="Roboto" panose="02000000000000000000" pitchFamily="2" charset="0"/>
                          <a:cs typeface="Roboto" panose="02000000000000000000" pitchFamily="2" charset="0"/>
                        </a:rPr>
                        <a:t> of the MPE in the AI era</a:t>
                      </a:r>
                    </a:p>
                  </a:txBody>
                  <a:tcPr marL="62154" marR="62154" marT="0" marB="0" anchor="ctr"/>
                </a:tc>
                <a:tc>
                  <a:txBody>
                    <a:bodyPr/>
                    <a:lstStyle/>
                    <a:p>
                      <a:pPr marL="0" marR="0" lvl="0" indent="0" algn="just" rtl="0" eaLnBrk="1" fontAlgn="auto" latinLnBrk="0" hangingPunct="1">
                        <a:lnSpc>
                          <a:spcPct val="100000"/>
                        </a:lnSpc>
                        <a:spcBef>
                          <a:spcPts val="0"/>
                        </a:spcBef>
                        <a:spcAft>
                          <a:spcPts val="0"/>
                        </a:spcAft>
                        <a:buClrTx/>
                        <a:buSzTx/>
                        <a:buFontTx/>
                        <a:buNone/>
                      </a:pPr>
                      <a:r>
                        <a:rPr lang="en-US" sz="800" b="0" dirty="0">
                          <a:solidFill>
                            <a:schemeClr val="tx1"/>
                          </a:solidFill>
                          <a:latin typeface="+mn-lt"/>
                          <a:ea typeface="Roboto" panose="02000000000000000000" pitchFamily="2" charset="0"/>
                          <a:cs typeface="Roboto" panose="02000000000000000000" pitchFamily="2" charset="0"/>
                        </a:rPr>
                        <a:t>This presentation will give an overview of the topics covered by the other speakers, which reflect the Advanced AI curriculum. Specifically, the role of the MPE in relation to the safety and performance valuation of AI medical software. </a:t>
                      </a:r>
                    </a:p>
                  </a:txBody>
                  <a:tcPr marL="62154" marR="62154" marT="0" marB="0" anchor="ctr"/>
                </a:tc>
                <a:tc>
                  <a:txBody>
                    <a:bodyPr/>
                    <a:lstStyle/>
                    <a:p>
                      <a:pPr marL="0" indent="0" algn="l" rtl="0" eaLnBrk="1" latinLnBrk="0" hangingPunct="1">
                        <a:spcBef>
                          <a:spcPts val="0"/>
                        </a:spcBef>
                        <a:spcAft>
                          <a:spcPts val="0"/>
                        </a:spcAft>
                        <a:buNone/>
                      </a:pPr>
                      <a:r>
                        <a:rPr lang="it-IT" sz="800" kern="1200" dirty="0">
                          <a:solidFill>
                            <a:srgbClr val="00B050"/>
                          </a:solidFill>
                          <a:effectLst/>
                          <a:latin typeface="+mn-lt"/>
                          <a:ea typeface="Roboto" panose="02000000000000000000" pitchFamily="2" charset="0"/>
                          <a:cs typeface="Roboto" panose="02000000000000000000" pitchFamily="2" charset="0"/>
                        </a:rPr>
                        <a:t>I.Hernandez A.</a:t>
                      </a:r>
                      <a:r>
                        <a:rPr lang="it-IT" sz="800" kern="1200" baseline="0" dirty="0">
                          <a:solidFill>
                            <a:srgbClr val="00B050"/>
                          </a:solidFill>
                          <a:effectLst/>
                          <a:latin typeface="+mn-lt"/>
                          <a:ea typeface="Roboto" panose="02000000000000000000" pitchFamily="2" charset="0"/>
                          <a:cs typeface="Roboto" panose="02000000000000000000" pitchFamily="2" charset="0"/>
                        </a:rPr>
                        <a:t> </a:t>
                      </a:r>
                      <a:r>
                        <a:rPr lang="it-IT" sz="800" kern="1200" dirty="0">
                          <a:solidFill>
                            <a:srgbClr val="00B050"/>
                          </a:solidFill>
                          <a:effectLst/>
                          <a:latin typeface="+mn-lt"/>
                          <a:ea typeface="Roboto" panose="02000000000000000000" pitchFamily="2" charset="0"/>
                          <a:cs typeface="Roboto" panose="02000000000000000000" pitchFamily="2" charset="0"/>
                        </a:rPr>
                        <a:t>Torresin</a:t>
                      </a:r>
                    </a:p>
                  </a:txBody>
                  <a:tcPr marL="62154" marR="62154" marT="0" marB="0" anchor="ctr"/>
                </a:tc>
                <a:extLst>
                  <a:ext uri="{0D108BD9-81ED-4DB2-BD59-A6C34878D82A}">
                    <a16:rowId xmlns:a16="http://schemas.microsoft.com/office/drawing/2014/main" val="1254491197"/>
                  </a:ext>
                </a:extLst>
              </a:tr>
              <a:tr h="267037">
                <a:tc>
                  <a:txBody>
                    <a:bodyPr/>
                    <a:lstStyle/>
                    <a:p>
                      <a:pPr algn="ctr">
                        <a:spcBef>
                          <a:spcPts val="0"/>
                        </a:spcBef>
                        <a:spcAft>
                          <a:spcPts val="0"/>
                        </a:spcAft>
                      </a:pPr>
                      <a:r>
                        <a:rPr lang="en-GB" sz="800">
                          <a:effectLst/>
                          <a:latin typeface="+mn-lt"/>
                          <a:ea typeface="Roboto" panose="02000000000000000000" pitchFamily="2" charset="0"/>
                          <a:cs typeface="Roboto" panose="02000000000000000000" pitchFamily="2" charset="0"/>
                        </a:rPr>
                        <a:t>10:00-10:30</a:t>
                      </a:r>
                      <a:endParaRPr lang="en-GB" sz="80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Bef>
                          <a:spcPts val="0"/>
                        </a:spcBef>
                        <a:spcAft>
                          <a:spcPts val="0"/>
                        </a:spcAft>
                      </a:pPr>
                      <a:r>
                        <a:rPr lang="en-GB" sz="800" b="1" kern="1200" dirty="0">
                          <a:solidFill>
                            <a:schemeClr val="dk1"/>
                          </a:solidFill>
                          <a:effectLst/>
                          <a:latin typeface="+mn-lt"/>
                          <a:ea typeface="Roboto" panose="02000000000000000000" pitchFamily="2" charset="0"/>
                          <a:cs typeface="Roboto" panose="02000000000000000000" pitchFamily="2" charset="0"/>
                        </a:rPr>
                        <a:t> Coffee break</a:t>
                      </a:r>
                    </a:p>
                  </a:txBody>
                  <a:tcPr marL="62154" marR="62154" marT="0" marB="0" anchor="ctr">
                    <a:solidFill>
                      <a:schemeClr val="accent1">
                        <a:lumMod val="40000"/>
                        <a:lumOff val="60000"/>
                      </a:schemeClr>
                    </a:solidFill>
                  </a:tcPr>
                </a:tc>
                <a:tc hMerge="1">
                  <a:txBody>
                    <a:bodyPr/>
                    <a:lstStyle/>
                    <a:p>
                      <a:pPr algn="ctr">
                        <a:spcBef>
                          <a:spcPts val="300"/>
                        </a:spcBef>
                        <a:spcAft>
                          <a:spcPts val="30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034872444"/>
                  </a:ext>
                </a:extLst>
              </a:tr>
              <a:tr h="688411">
                <a:tc rowSpan="2">
                  <a:txBody>
                    <a:bodyPr/>
                    <a:lstStyle/>
                    <a:p>
                      <a:pPr algn="ctr">
                        <a:spcBef>
                          <a:spcPts val="0"/>
                        </a:spcBef>
                        <a:spcAft>
                          <a:spcPts val="0"/>
                        </a:spcAft>
                      </a:pPr>
                      <a:r>
                        <a:rPr lang="en-GB" sz="800">
                          <a:effectLst/>
                          <a:latin typeface="+mn-lt"/>
                          <a:ea typeface="Roboto" panose="02000000000000000000" pitchFamily="2" charset="0"/>
                          <a:cs typeface="Roboto" panose="02000000000000000000" pitchFamily="2" charset="0"/>
                        </a:rPr>
                        <a:t>10:30-11:30</a:t>
                      </a:r>
                      <a:endParaRPr lang="en-GB" sz="80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tc>
                <a:tc rowSpan="3">
                  <a:txBody>
                    <a:bodyPr/>
                    <a:lstStyle/>
                    <a:p>
                      <a:pPr marL="0" algn="ctr" rtl="0" eaLnBrk="1" latinLnBrk="0" hangingPunct="1">
                        <a:spcBef>
                          <a:spcPts val="0"/>
                        </a:spcBef>
                        <a:spcAft>
                          <a:spcPts val="0"/>
                        </a:spcAft>
                      </a:pPr>
                      <a:r>
                        <a:rPr lang="en-US" sz="800" kern="1200" dirty="0">
                          <a:solidFill>
                            <a:schemeClr val="tx1"/>
                          </a:solidFill>
                          <a:effectLst/>
                          <a:latin typeface="+mn-lt"/>
                          <a:ea typeface="Roboto" panose="02000000000000000000" pitchFamily="2" charset="0"/>
                          <a:cs typeface="Roboto" panose="02000000000000000000" pitchFamily="2" charset="0"/>
                        </a:rPr>
                        <a:t>AI for dose and/or protocol optimization</a:t>
                      </a:r>
                    </a:p>
                    <a:p>
                      <a:pPr marL="0" algn="ctr" rtl="0" eaLnBrk="1" latinLnBrk="0" hangingPunct="1">
                        <a:spcBef>
                          <a:spcPts val="0"/>
                        </a:spcBef>
                        <a:spcAft>
                          <a:spcPts val="0"/>
                        </a:spcAft>
                      </a:pPr>
                      <a:r>
                        <a:rPr lang="en-US" sz="800" kern="1200" dirty="0">
                          <a:solidFill>
                            <a:schemeClr val="tx1"/>
                          </a:solidFill>
                          <a:effectLst/>
                          <a:latin typeface="+mn-lt"/>
                          <a:ea typeface="Roboto" panose="02000000000000000000" pitchFamily="2" charset="0"/>
                          <a:cs typeface="Roboto" panose="02000000000000000000" pitchFamily="2" charset="0"/>
                        </a:rPr>
                        <a:t>in radiology</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algn="ctr" rtl="0" eaLnBrk="1" latinLnBrk="0" hangingPunct="1">
                        <a:spcBef>
                          <a:spcPts val="0"/>
                        </a:spcBef>
                        <a:spcAft>
                          <a:spcPts val="0"/>
                        </a:spcAft>
                      </a:pPr>
                      <a:r>
                        <a:rPr lang="en-US" sz="800" kern="1200" dirty="0">
                          <a:solidFill>
                            <a:schemeClr val="tx1"/>
                          </a:solidFill>
                          <a:effectLst/>
                          <a:latin typeface="+mn-lt"/>
                          <a:ea typeface="Roboto" panose="02000000000000000000" pitchFamily="2" charset="0"/>
                          <a:cs typeface="Roboto" panose="02000000000000000000" pitchFamily="2" charset="0"/>
                        </a:rPr>
                        <a:t>AI in CT and CBCT Image Formation</a:t>
                      </a: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algn="just" defTabSz="914400" rtl="0" eaLnBrk="1" latinLnBrk="0" hangingPunct="1">
                        <a:spcBef>
                          <a:spcPts val="0"/>
                        </a:spcBef>
                        <a:spcAft>
                          <a:spcPts val="0"/>
                        </a:spcAft>
                      </a:pPr>
                      <a:r>
                        <a:rPr lang="en-US" sz="800" kern="1200" noProof="0" dirty="0">
                          <a:solidFill>
                            <a:schemeClr val="tx1"/>
                          </a:solidFill>
                          <a:effectLst/>
                          <a:latin typeface="+mn-lt"/>
                          <a:ea typeface="Roboto" panose="02000000000000000000" pitchFamily="2" charset="0"/>
                          <a:cs typeface="Roboto" panose="02000000000000000000" pitchFamily="2" charset="0"/>
                        </a:rPr>
                        <a:t>Main groups of clinical applications</a:t>
                      </a:r>
                    </a:p>
                    <a:p>
                      <a:pPr marL="228600" indent="-228600" algn="l" defTabSz="914400" rtl="0" eaLnBrk="1" latinLnBrk="0" hangingPunct="1">
                        <a:spcBef>
                          <a:spcPts val="0"/>
                        </a:spcBef>
                        <a:spcAft>
                          <a:spcPts val="0"/>
                        </a:spcAft>
                        <a:buFont typeface="+mj-lt"/>
                        <a:buAutoNum type="alphaLcPeriod"/>
                      </a:pPr>
                      <a:r>
                        <a:rPr lang="en-US" sz="800" kern="1200" noProof="0" dirty="0" err="1">
                          <a:solidFill>
                            <a:schemeClr val="tx1"/>
                          </a:solidFill>
                          <a:effectLst/>
                          <a:latin typeface="+mn-lt"/>
                          <a:ea typeface="Roboto" panose="02000000000000000000" pitchFamily="2" charset="0"/>
                          <a:cs typeface="Roboto" panose="02000000000000000000" pitchFamily="2" charset="0"/>
                        </a:rPr>
                        <a:t>Rawdata</a:t>
                      </a:r>
                      <a:r>
                        <a:rPr lang="en-US" sz="800" kern="1200" noProof="0" dirty="0">
                          <a:solidFill>
                            <a:schemeClr val="tx1"/>
                          </a:solidFill>
                          <a:effectLst/>
                          <a:latin typeface="+mn-lt"/>
                          <a:ea typeface="Roboto" panose="02000000000000000000" pitchFamily="2" charset="0"/>
                          <a:cs typeface="Roboto" panose="02000000000000000000" pitchFamily="2" charset="0"/>
                        </a:rPr>
                        <a:t> processing</a:t>
                      </a:r>
                    </a:p>
                    <a:p>
                      <a:pPr marL="228600" indent="-228600" algn="l" defTabSz="914400" rtl="0" eaLnBrk="1" latinLnBrk="0" hangingPunct="1">
                        <a:spcBef>
                          <a:spcPts val="0"/>
                        </a:spcBef>
                        <a:spcAft>
                          <a:spcPts val="0"/>
                        </a:spcAft>
                        <a:buFont typeface="+mj-l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Image reconstruction</a:t>
                      </a:r>
                    </a:p>
                    <a:p>
                      <a:pPr marL="228600" indent="-228600" algn="l" defTabSz="914400" rtl="0" eaLnBrk="1" latinLnBrk="0" hangingPunct="1">
                        <a:spcBef>
                          <a:spcPts val="0"/>
                        </a:spcBef>
                        <a:spcAft>
                          <a:spcPts val="0"/>
                        </a:spcAft>
                        <a:buFont typeface="+mj-l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Noise reduction</a:t>
                      </a:r>
                    </a:p>
                    <a:p>
                      <a:pPr marL="228600" indent="-228600" algn="l" defTabSz="914400" rtl="0" eaLnBrk="1" latinLnBrk="0" hangingPunct="1">
                        <a:spcBef>
                          <a:spcPts val="0"/>
                        </a:spcBef>
                        <a:spcAft>
                          <a:spcPts val="0"/>
                        </a:spcAft>
                        <a:buFont typeface="+mj-l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Contrast and dose optimization</a:t>
                      </a:r>
                    </a:p>
                    <a:p>
                      <a:pPr marL="228600" indent="-228600" algn="l" defTabSz="914400" rtl="0" eaLnBrk="1" latinLnBrk="0" hangingPunct="1">
                        <a:spcBef>
                          <a:spcPts val="0"/>
                        </a:spcBef>
                        <a:spcAft>
                          <a:spcPts val="0"/>
                        </a:spcAft>
                        <a:buFont typeface="+mj-l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Motion management</a:t>
                      </a:r>
                    </a:p>
                  </a:txBody>
                  <a:tcPr marL="62154" marR="62154" marT="0" marB="0" anchor="ctr"/>
                </a:tc>
                <a:tc>
                  <a:txBody>
                    <a:bodyPr/>
                    <a:lstStyle/>
                    <a:p>
                      <a:pPr marL="0" algn="ctr" defTabSz="914400" rtl="0" eaLnBrk="1" latinLnBrk="0" hangingPunct="1">
                        <a:spcBef>
                          <a:spcPts val="0"/>
                        </a:spcBef>
                        <a:spcAft>
                          <a:spcPts val="0"/>
                        </a:spcAft>
                      </a:pPr>
                      <a:r>
                        <a:rPr lang="it-IT" sz="800" kern="1200" dirty="0">
                          <a:solidFill>
                            <a:srgbClr val="00B050"/>
                          </a:solidFill>
                          <a:effectLst/>
                          <a:latin typeface="+mn-lt"/>
                          <a:ea typeface="Roboto" panose="02000000000000000000" pitchFamily="2" charset="0"/>
                          <a:cs typeface="Roboto" panose="02000000000000000000" pitchFamily="2" charset="0"/>
                        </a:rPr>
                        <a:t>M. Kachelrieß</a:t>
                      </a:r>
                    </a:p>
                    <a:p>
                      <a:pPr marL="0" algn="ctr" defTabSz="914400" rtl="0" eaLnBrk="1" latinLnBrk="0" hangingPunct="1">
                        <a:spcBef>
                          <a:spcPts val="0"/>
                        </a:spcBef>
                        <a:spcAft>
                          <a:spcPts val="0"/>
                        </a:spcAft>
                      </a:pP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extLst>
                  <a:ext uri="{0D108BD9-81ED-4DB2-BD59-A6C34878D82A}">
                    <a16:rowId xmlns:a16="http://schemas.microsoft.com/office/drawing/2014/main" val="1518970377"/>
                  </a:ext>
                </a:extLst>
              </a:tr>
              <a:tr h="0">
                <a:tc vMerge="1">
                  <a:txBody>
                    <a:bodyPr/>
                    <a:lstStyle/>
                    <a:p>
                      <a:endParaRPr lang="en-US"/>
                    </a:p>
                  </a:txBody>
                  <a:tcP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Verdana" pitchFamily="34" charset="0"/>
                        <a:cs typeface="Verdana" pitchFamily="34" charset="0"/>
                      </a:endParaRPr>
                    </a:p>
                  </a:txBody>
                  <a:tcPr marL="62154" marR="62154" marT="0" marB="0" anchor="ct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kern="1200" dirty="0">
                          <a:solidFill>
                            <a:schemeClr val="tx1"/>
                          </a:solidFill>
                          <a:effectLst/>
                          <a:latin typeface="+mn-lt"/>
                          <a:ea typeface="Roboto" panose="02000000000000000000" pitchFamily="2" charset="0"/>
                          <a:cs typeface="Roboto" panose="02000000000000000000" pitchFamily="2" charset="0"/>
                        </a:rPr>
                        <a:t>In Radiology with focus MRI</a:t>
                      </a:r>
                    </a:p>
                    <a:p>
                      <a:pPr marL="0" algn="ctr" defTabSz="914400" rtl="0" eaLnBrk="1" latinLnBrk="0" hangingPunct="1">
                        <a:spcBef>
                          <a:spcPts val="0"/>
                        </a:spcBef>
                        <a:spcAft>
                          <a:spcPts val="0"/>
                        </a:spcAft>
                      </a:pP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Main groups of clinical applications</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protocol recommendation</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sequences acquisition acceleration </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IV contrast optimization</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image optimization</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images reconstruction</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image post processing</a:t>
                      </a:r>
                    </a:p>
                    <a:p>
                      <a:pPr marL="228600" indent="-228600" algn="l" rtl="0" eaLnBrk="1" latinLnBrk="0" hangingPunct="1">
                        <a:spcBef>
                          <a:spcPts val="0"/>
                        </a:spcBef>
                        <a:spcAft>
                          <a:spcPts val="0"/>
                        </a:spcAft>
                        <a:buAutoNum type="alphaLcPeriod"/>
                      </a:pPr>
                      <a:r>
                        <a:rPr lang="en-US" sz="800" kern="1200" noProof="0" dirty="0">
                          <a:solidFill>
                            <a:schemeClr val="tx1"/>
                          </a:solidFill>
                          <a:effectLst/>
                          <a:latin typeface="+mn-lt"/>
                          <a:ea typeface="Roboto" panose="02000000000000000000" pitchFamily="2" charset="0"/>
                          <a:cs typeface="Roboto" panose="02000000000000000000" pitchFamily="2" charset="0"/>
                        </a:rPr>
                        <a:t>Future research trend (not yet extended in clinical practice)</a:t>
                      </a:r>
                    </a:p>
                  </a:txBody>
                  <a:tcPr marL="62154" marR="62154" marT="0" marB="0" anchor="ct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u="none" strike="noStrike" cap="none" dirty="0" err="1">
                          <a:solidFill>
                            <a:srgbClr val="00B050"/>
                          </a:solidFill>
                          <a:effectLst/>
                          <a:latin typeface="+mn-lt"/>
                          <a:ea typeface="+mn-ea"/>
                          <a:cs typeface="+mn-cs"/>
                          <a:sym typeface="Arial"/>
                        </a:rPr>
                        <a:t>Grech</a:t>
                      </a:r>
                      <a:r>
                        <a:rPr lang="en-US" sz="800" b="0" i="0" u="none" strike="noStrike" cap="none" dirty="0">
                          <a:solidFill>
                            <a:srgbClr val="00B050"/>
                          </a:solidFill>
                          <a:effectLst/>
                          <a:latin typeface="+mn-lt"/>
                          <a:ea typeface="+mn-ea"/>
                          <a:cs typeface="+mn-cs"/>
                          <a:sym typeface="Arial"/>
                        </a:rPr>
                        <a:t> </a:t>
                      </a:r>
                      <a:r>
                        <a:rPr lang="en-US" sz="800" b="0" i="0" u="none" strike="noStrike" cap="none" dirty="0" err="1">
                          <a:solidFill>
                            <a:srgbClr val="00B050"/>
                          </a:solidFill>
                          <a:effectLst/>
                          <a:latin typeface="+mn-lt"/>
                          <a:ea typeface="+mn-ea"/>
                          <a:cs typeface="+mn-cs"/>
                          <a:sym typeface="Arial"/>
                        </a:rPr>
                        <a:t>Sollars</a:t>
                      </a:r>
                      <a:r>
                        <a:rPr lang="en-US" sz="800" b="0" i="0" u="none" strike="noStrike" cap="none" dirty="0">
                          <a:solidFill>
                            <a:srgbClr val="00B050"/>
                          </a:solidFill>
                          <a:effectLst/>
                          <a:latin typeface="+mn-lt"/>
                          <a:ea typeface="+mn-ea"/>
                          <a:cs typeface="+mn-cs"/>
                          <a:sym typeface="Arial"/>
                        </a:rPr>
                        <a:t>, Matthew </a:t>
                      </a:r>
                      <a:endParaRPr lang="it-IT" sz="200" kern="1200" dirty="0">
                        <a:solidFill>
                          <a:srgbClr val="00B050"/>
                        </a:solidFill>
                        <a:effectLst/>
                        <a:latin typeface="+mn-lt"/>
                        <a:ea typeface="Roboto" panose="02000000000000000000" pitchFamily="2" charset="0"/>
                        <a:cs typeface="Roboto" panose="02000000000000000000" pitchFamily="2" charset="0"/>
                      </a:endParaRPr>
                    </a:p>
                    <a:p>
                      <a:pPr marL="0" algn="ctr" defTabSz="914400" rtl="0" eaLnBrk="1" latinLnBrk="0" hangingPunct="1">
                        <a:spcBef>
                          <a:spcPts val="0"/>
                        </a:spcBef>
                        <a:spcAft>
                          <a:spcPts val="0"/>
                        </a:spcAft>
                      </a:pPr>
                      <a:endParaRPr lang="it-IT" sz="800" kern="1200" dirty="0">
                        <a:solidFill>
                          <a:schemeClr val="accent6"/>
                        </a:solidFill>
                        <a:effectLst/>
                        <a:latin typeface="+mn-lt"/>
                        <a:ea typeface="Roboto" panose="02000000000000000000" pitchFamily="2" charset="0"/>
                        <a:cs typeface="Roboto" panose="02000000000000000000" pitchFamily="2" charset="0"/>
                      </a:endParaRPr>
                    </a:p>
                  </a:txBody>
                  <a:tcPr marL="62154" marR="62154" marT="0" marB="0" anchor="ctr"/>
                </a:tc>
                <a:extLst>
                  <a:ext uri="{0D108BD9-81ED-4DB2-BD59-A6C34878D82A}">
                    <a16:rowId xmlns:a16="http://schemas.microsoft.com/office/drawing/2014/main" val="3349441122"/>
                  </a:ext>
                </a:extLst>
              </a:tr>
              <a:tr h="656458">
                <a:tc>
                  <a:txBody>
                    <a:bodyPr/>
                    <a:lstStyle/>
                    <a:p>
                      <a:pPr algn="ctr">
                        <a:spcBef>
                          <a:spcPts val="0"/>
                        </a:spcBef>
                        <a:spcAft>
                          <a:spcPts val="0"/>
                        </a:spcAft>
                      </a:pPr>
                      <a:r>
                        <a:rPr lang="en-GB" sz="800" dirty="0">
                          <a:effectLst/>
                          <a:latin typeface="+mn-lt"/>
                          <a:ea typeface="Roboto" panose="02000000000000000000" pitchFamily="2" charset="0"/>
                          <a:cs typeface="Roboto" panose="02000000000000000000" pitchFamily="2" charset="0"/>
                        </a:rPr>
                        <a:t>11:30-12:30</a:t>
                      </a:r>
                      <a:endParaRPr lang="en-GB" sz="800"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Verdana" pitchFamily="34" charset="0"/>
                        <a:cs typeface="Verdana" pitchFamily="34" charset="0"/>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mn-ea"/>
                        <a:cs typeface="+mn-cs"/>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mn-ea"/>
                        <a:cs typeface="+mn-cs"/>
                      </a:endParaRPr>
                    </a:p>
                  </a:txBody>
                  <a:tcPr marL="62154" marR="62154" marT="0" marB="0" anchor="ctr"/>
                </a:tc>
                <a:tc vMerge="1">
                  <a:txBody>
                    <a:bodyPr/>
                    <a:lstStyle/>
                    <a:p>
                      <a:pPr marL="0" algn="ctr" defTabSz="914400" rtl="0" eaLnBrk="1" latinLnBrk="0" hangingPunct="1">
                        <a:spcBef>
                          <a:spcPts val="0"/>
                        </a:spcBef>
                        <a:spcAft>
                          <a:spcPts val="0"/>
                        </a:spcAft>
                      </a:pPr>
                      <a:r>
                        <a:rPr lang="it-IT" sz="1000" kern="1200" dirty="0">
                          <a:solidFill>
                            <a:srgbClr val="92D050"/>
                          </a:solidFill>
                          <a:effectLst/>
                          <a:latin typeface="Roboto"/>
                          <a:ea typeface="Verdana" pitchFamily="34" charset="0"/>
                          <a:cs typeface="Verdana" pitchFamily="34" charset="0"/>
                        </a:rPr>
                        <a:t>M. Avanzo</a:t>
                      </a:r>
                    </a:p>
                  </a:txBody>
                  <a:tcPr marL="62154" marR="62154" marT="0" marB="0" anchor="ctr"/>
                </a:tc>
                <a:extLst>
                  <a:ext uri="{0D108BD9-81ED-4DB2-BD59-A6C34878D82A}">
                    <a16:rowId xmlns:a16="http://schemas.microsoft.com/office/drawing/2014/main" val="3612589796"/>
                  </a:ext>
                </a:extLst>
              </a:tr>
              <a:tr h="206337">
                <a:tc>
                  <a:txBody>
                    <a:bodyPr/>
                    <a:lstStyle/>
                    <a:p>
                      <a:pPr algn="ctr">
                        <a:spcBef>
                          <a:spcPts val="0"/>
                        </a:spcBef>
                        <a:spcAft>
                          <a:spcPts val="0"/>
                        </a:spcAft>
                      </a:pPr>
                      <a:r>
                        <a:rPr lang="en-GB" sz="800">
                          <a:effectLst/>
                          <a:latin typeface="+mn-lt"/>
                          <a:ea typeface="Roboto" panose="02000000000000000000" pitchFamily="2" charset="0"/>
                          <a:cs typeface="Roboto" panose="02000000000000000000" pitchFamily="2" charset="0"/>
                        </a:rPr>
                        <a:t>12:30-14:00</a:t>
                      </a:r>
                      <a:endParaRPr lang="en-GB" sz="80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Bef>
                          <a:spcPts val="0"/>
                        </a:spcBef>
                        <a:spcAft>
                          <a:spcPts val="0"/>
                        </a:spcAft>
                      </a:pPr>
                      <a:r>
                        <a:rPr lang="en-GB" sz="800" kern="1200" dirty="0">
                          <a:solidFill>
                            <a:schemeClr val="tx1"/>
                          </a:solidFill>
                          <a:effectLst/>
                          <a:latin typeface="+mn-lt"/>
                          <a:ea typeface="Roboto" panose="02000000000000000000" pitchFamily="2" charset="0"/>
                          <a:cs typeface="Roboto" panose="02000000000000000000" pitchFamily="2" charset="0"/>
                        </a:rPr>
                        <a:t> </a:t>
                      </a:r>
                      <a:r>
                        <a:rPr lang="en-GB" sz="800" b="1" kern="1200" dirty="0">
                          <a:solidFill>
                            <a:schemeClr val="tx1"/>
                          </a:solidFill>
                          <a:effectLst/>
                          <a:latin typeface="+mn-lt"/>
                          <a:ea typeface="Roboto" panose="02000000000000000000" pitchFamily="2" charset="0"/>
                          <a:cs typeface="Roboto" panose="02000000000000000000" pitchFamily="2" charset="0"/>
                        </a:rPr>
                        <a:t>Lunch break </a:t>
                      </a:r>
                    </a:p>
                  </a:txBody>
                  <a:tcPr marL="62154" marR="62154" marT="0" marB="0" anchor="ctr">
                    <a:solidFill>
                      <a:schemeClr val="accent1">
                        <a:lumMod val="40000"/>
                        <a:lumOff val="60000"/>
                      </a:schemeClr>
                    </a:solidFill>
                  </a:tcPr>
                </a:tc>
                <a:tc hMerge="1">
                  <a:txBody>
                    <a:bodyPr/>
                    <a:lstStyle/>
                    <a:p>
                      <a:pPr algn="ctr">
                        <a:spcAft>
                          <a:spcPts val="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19071029"/>
                  </a:ext>
                </a:extLst>
              </a:tr>
              <a:tr h="1038872">
                <a:tc>
                  <a:txBody>
                    <a:bodyPr/>
                    <a:lstStyle/>
                    <a:p>
                      <a:pPr algn="ctr">
                        <a:spcBef>
                          <a:spcPts val="0"/>
                        </a:spcBef>
                        <a:spcAft>
                          <a:spcPts val="0"/>
                        </a:spcAft>
                      </a:pPr>
                      <a:r>
                        <a:rPr lang="en-GB" sz="800" dirty="0">
                          <a:solidFill>
                            <a:schemeClr val="tx1"/>
                          </a:solidFill>
                          <a:effectLst/>
                          <a:latin typeface="+mn-lt"/>
                          <a:ea typeface="Roboto" panose="02000000000000000000" pitchFamily="2" charset="0"/>
                          <a:cs typeface="Roboto" panose="02000000000000000000" pitchFamily="2" charset="0"/>
                        </a:rPr>
                        <a:t>14.00-15.00</a:t>
                      </a:r>
                    </a:p>
                  </a:txBody>
                  <a:tcPr marL="62154" marR="62154" marT="0" marB="0" anchor="ctr">
                    <a:solidFill>
                      <a:schemeClr val="accent1">
                        <a:tint val="20000"/>
                      </a:schemeClr>
                    </a:solidFill>
                  </a:tcPr>
                </a:tc>
                <a:tc rowSpan="2">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en-US" sz="800" kern="1200" dirty="0">
                          <a:solidFill>
                            <a:schemeClr val="tx1"/>
                          </a:solidFill>
                          <a:effectLst/>
                          <a:latin typeface="+mn-lt"/>
                          <a:ea typeface="Roboto" panose="02000000000000000000" pitchFamily="2" charset="0"/>
                          <a:cs typeface="Roboto" panose="02000000000000000000" pitchFamily="2" charset="0"/>
                        </a:rPr>
                        <a:t>AI for dose and protocol optimization</a:t>
                      </a: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tint val="20000"/>
                      </a:schemeClr>
                    </a:solidFill>
                  </a:tcPr>
                </a:tc>
                <a:tc>
                  <a:txBody>
                    <a:bodyPr/>
                    <a:lstStyle/>
                    <a:p>
                      <a:pPr marL="0" algn="ctr" defTabSz="914400" rtl="0" eaLnBrk="1" latinLnBrk="0" hangingPunct="1">
                        <a:spcBef>
                          <a:spcPts val="0"/>
                        </a:spcBef>
                        <a:spcAft>
                          <a:spcPts val="0"/>
                        </a:spcAft>
                      </a:pPr>
                      <a:r>
                        <a:rPr lang="it-IT" sz="800" kern="1200" dirty="0">
                          <a:solidFill>
                            <a:schemeClr val="tx1"/>
                          </a:solidFill>
                          <a:effectLst/>
                          <a:latin typeface="+mn-lt"/>
                          <a:ea typeface="Roboto" panose="02000000000000000000" pitchFamily="2" charset="0"/>
                          <a:cs typeface="Roboto" panose="02000000000000000000" pitchFamily="2" charset="0"/>
                        </a:rPr>
                        <a:t>In NM</a:t>
                      </a:r>
                    </a:p>
                  </a:txBody>
                  <a:tcPr marL="62154" marR="62154" marT="0" marB="0" anchor="ctr">
                    <a:solidFill>
                      <a:schemeClr val="accent1">
                        <a:tint val="20000"/>
                      </a:schemeClr>
                    </a:solidFill>
                  </a:tcPr>
                </a:tc>
                <a:tc>
                  <a:txBody>
                    <a:bodyPr/>
                    <a:lstStyle/>
                    <a:p>
                      <a:pPr marL="0" algn="just" defTabSz="914400" rtl="0" eaLnBrk="1" latinLnBrk="0" hangingPunct="1">
                        <a:spcBef>
                          <a:spcPts val="0"/>
                        </a:spcBef>
                        <a:spcAft>
                          <a:spcPts val="0"/>
                        </a:spcAft>
                      </a:pPr>
                      <a:r>
                        <a:rPr lang="en-US" sz="800" kern="1200" noProof="0" dirty="0">
                          <a:solidFill>
                            <a:schemeClr val="tx1"/>
                          </a:solidFill>
                          <a:effectLst/>
                          <a:latin typeface="+mn-lt"/>
                          <a:ea typeface="Roboto" panose="02000000000000000000" pitchFamily="2" charset="0"/>
                          <a:cs typeface="Roboto" panose="02000000000000000000" pitchFamily="2" charset="0"/>
                        </a:rPr>
                        <a:t>Main groups of clinical applications</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image acquisition and generation</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image reconstruction for shorten the time of acquisition,  dose reduction or improved image quality </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image post-processing</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lphaLcPeriod"/>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future research trend (not yet extended in clinical practice)</a:t>
                      </a:r>
                    </a:p>
                    <a:p>
                      <a:pPr marL="228600" marR="0" lvl="0" indent="-228600" algn="l" defTabSz="914400" rtl="0" eaLnBrk="1" fontAlgn="auto" latinLnBrk="0" hangingPunct="1">
                        <a:lnSpc>
                          <a:spcPct val="100000"/>
                        </a:lnSpc>
                        <a:spcBef>
                          <a:spcPts val="0"/>
                        </a:spcBef>
                        <a:spcAft>
                          <a:spcPts val="0"/>
                        </a:spcAft>
                        <a:buClr>
                          <a:srgbClr val="000000"/>
                        </a:buClr>
                        <a:buSzTx/>
                        <a:buFont typeface="Arial"/>
                        <a:buAutoNum type="alphaLcPeriod"/>
                        <a:tabLst/>
                        <a:defRPr/>
                      </a:pPr>
                      <a:endParaRPr lang="en-US" sz="800" kern="1200" noProof="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tint val="20000"/>
                      </a:schemeClr>
                    </a:solidFill>
                  </a:tcPr>
                </a:tc>
                <a:tc>
                  <a:txBody>
                    <a:bodyPr/>
                    <a:lstStyle/>
                    <a:p>
                      <a:pPr marL="0" algn="ctr" defTabSz="914400" rtl="0" eaLnBrk="1" latinLnBrk="0" hangingPunct="1">
                        <a:spcBef>
                          <a:spcPts val="0"/>
                        </a:spcBef>
                        <a:spcAft>
                          <a:spcPts val="0"/>
                        </a:spcAft>
                      </a:pPr>
                      <a:r>
                        <a:rPr lang="it-IT" sz="800" b="0" i="0" u="none" strike="noStrike" kern="1200" cap="none" dirty="0">
                          <a:solidFill>
                            <a:srgbClr val="00B050"/>
                          </a:solidFill>
                          <a:effectLst/>
                          <a:latin typeface="+mn-lt"/>
                          <a:ea typeface="Roboto" panose="02000000000000000000" pitchFamily="2" charset="0"/>
                          <a:cs typeface="Roboto" panose="02000000000000000000" pitchFamily="2" charset="0"/>
                          <a:sym typeface="Arial"/>
                        </a:rPr>
                        <a:t>C. </a:t>
                      </a:r>
                      <a:r>
                        <a:rPr lang="it-IT" sz="800" b="0" i="0" u="none" strike="noStrike" kern="1200" cap="none" dirty="0" err="1">
                          <a:solidFill>
                            <a:srgbClr val="00B050"/>
                          </a:solidFill>
                          <a:effectLst/>
                          <a:latin typeface="+mn-lt"/>
                          <a:ea typeface="Roboto" panose="02000000000000000000" pitchFamily="2" charset="0"/>
                          <a:cs typeface="Roboto" panose="02000000000000000000" pitchFamily="2" charset="0"/>
                          <a:sym typeface="Arial"/>
                        </a:rPr>
                        <a:t>Tsoumpas</a:t>
                      </a:r>
                      <a:r>
                        <a:rPr lang="it-IT" sz="800" b="0" i="0" u="none" strike="noStrike" kern="1200" cap="none" dirty="0">
                          <a:solidFill>
                            <a:srgbClr val="00B050"/>
                          </a:solidFill>
                          <a:effectLst/>
                          <a:latin typeface="+mn-lt"/>
                          <a:ea typeface="Roboto" panose="02000000000000000000" pitchFamily="2" charset="0"/>
                          <a:cs typeface="Roboto" panose="02000000000000000000" pitchFamily="2" charset="0"/>
                          <a:sym typeface="Arial"/>
                        </a:rPr>
                        <a:t> </a:t>
                      </a:r>
                    </a:p>
                  </a:txBody>
                  <a:tcPr marL="62154" marR="62154" marT="0" marB="0" anchor="ctr">
                    <a:solidFill>
                      <a:schemeClr val="accent1">
                        <a:tint val="20000"/>
                      </a:schemeClr>
                    </a:solidFill>
                  </a:tcPr>
                </a:tc>
                <a:extLst>
                  <a:ext uri="{0D108BD9-81ED-4DB2-BD59-A6C34878D82A}">
                    <a16:rowId xmlns:a16="http://schemas.microsoft.com/office/drawing/2014/main" val="3451712094"/>
                  </a:ext>
                </a:extLst>
              </a:tr>
              <a:tr h="467030">
                <a:tc>
                  <a:txBody>
                    <a:bodyPr/>
                    <a:lstStyle/>
                    <a:p>
                      <a:pPr algn="ctr">
                        <a:spcBef>
                          <a:spcPts val="0"/>
                        </a:spcBef>
                        <a:spcAft>
                          <a:spcPts val="0"/>
                        </a:spcAft>
                      </a:pPr>
                      <a:r>
                        <a:rPr lang="en-GB" sz="800">
                          <a:solidFill>
                            <a:schemeClr val="tx1"/>
                          </a:solidFill>
                          <a:effectLst/>
                          <a:latin typeface="+mn-lt"/>
                          <a:ea typeface="Roboto" panose="02000000000000000000" pitchFamily="2" charset="0"/>
                          <a:cs typeface="Roboto" panose="02000000000000000000" pitchFamily="2" charset="0"/>
                        </a:rPr>
                        <a:t>15.00-16.00</a:t>
                      </a: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Verdana" pitchFamily="34" charset="0"/>
                        <a:cs typeface="Verdana" pitchFamily="34" charset="0"/>
                      </a:endParaRPr>
                    </a:p>
                  </a:txBody>
                  <a:tcPr marL="62154" marR="62154" marT="0" marB="0" anchor="ctr"/>
                </a:tc>
                <a:tc>
                  <a:txBody>
                    <a:bodyPr/>
                    <a:lstStyle/>
                    <a:p>
                      <a:pPr marL="0" algn="ctr" defTabSz="914400" rtl="0" eaLnBrk="1" latinLnBrk="0" hangingPunct="1">
                        <a:spcBef>
                          <a:spcPts val="0"/>
                        </a:spcBef>
                        <a:spcAft>
                          <a:spcPts val="0"/>
                        </a:spcAft>
                      </a:pPr>
                      <a:r>
                        <a:rPr lang="it-IT" sz="800" kern="1200" dirty="0">
                          <a:solidFill>
                            <a:schemeClr val="tx1"/>
                          </a:solidFill>
                          <a:effectLst/>
                          <a:latin typeface="+mn-lt"/>
                          <a:ea typeface="Roboto" panose="02000000000000000000" pitchFamily="2" charset="0"/>
                          <a:cs typeface="Roboto" panose="02000000000000000000" pitchFamily="2" charset="0"/>
                        </a:rPr>
                        <a:t>In RT</a:t>
                      </a:r>
                    </a:p>
                  </a:txBody>
                  <a:tcPr marL="62154" marR="62154" marT="0" marB="0" anchor="ctr"/>
                </a:tc>
                <a:tc>
                  <a:txBody>
                    <a:bodyPr/>
                    <a:lstStyle/>
                    <a:p>
                      <a:pPr marL="0" algn="just" defTabSz="914400" rtl="0" eaLnBrk="1" latinLnBrk="0" hangingPunct="1">
                        <a:spcBef>
                          <a:spcPts val="0"/>
                        </a:spcBef>
                        <a:spcAft>
                          <a:spcPts val="0"/>
                        </a:spcAft>
                      </a:pPr>
                      <a:r>
                        <a:rPr lang="en-US" sz="800" kern="1200" noProof="0" dirty="0">
                          <a:solidFill>
                            <a:schemeClr val="tx1"/>
                          </a:solidFill>
                          <a:effectLst/>
                          <a:latin typeface="+mn-lt"/>
                          <a:ea typeface="Roboto" panose="02000000000000000000" pitchFamily="2" charset="0"/>
                          <a:cs typeface="Roboto" panose="02000000000000000000" pitchFamily="2" charset="0"/>
                        </a:rPr>
                        <a:t>Main groups of applications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a. optimal treatment solution (e.g. protons vs photons)</a:t>
                      </a:r>
                    </a:p>
                    <a:p>
                      <a:pPr marL="0" marR="0" lvl="0" indent="0" algn="l" rtl="0" eaLnBrk="1" fontAlgn="auto" latinLnBrk="0" hangingPunct="1">
                        <a:lnSpc>
                          <a:spcPct val="100000"/>
                        </a:lnSpc>
                        <a:spcBef>
                          <a:spcPts val="0"/>
                        </a:spcBef>
                        <a:spcAft>
                          <a:spcPts val="0"/>
                        </a:spcAft>
                        <a:buClr>
                          <a:srgbClr val="000000"/>
                        </a:buClr>
                        <a:buSzTx/>
                        <a:buFont typeface="Arial"/>
                        <a:buNone/>
                      </a:pPr>
                      <a:r>
                        <a:rPr lang="en-US" sz="800" kern="1200" noProof="0" dirty="0">
                          <a:solidFill>
                            <a:schemeClr val="tx1"/>
                          </a:solidFill>
                          <a:effectLst/>
                          <a:latin typeface="+mn-lt"/>
                          <a:ea typeface="Roboto" panose="02000000000000000000" pitchFamily="2" charset="0"/>
                          <a:cs typeface="Roboto" panose="02000000000000000000" pitchFamily="2" charset="0"/>
                        </a:rPr>
                        <a:t>b. a</a:t>
                      </a:r>
                      <a:r>
                        <a:rPr lang="en-US" sz="800" kern="1200" dirty="0" err="1">
                          <a:solidFill>
                            <a:schemeClr val="tx1"/>
                          </a:solidFill>
                          <a:effectLst/>
                          <a:latin typeface="+mn-lt"/>
                          <a:ea typeface="Roboto" panose="02000000000000000000" pitchFamily="2" charset="0"/>
                          <a:cs typeface="Roboto" panose="02000000000000000000" pitchFamily="2" charset="0"/>
                        </a:rPr>
                        <a:t>utomated</a:t>
                      </a:r>
                      <a:r>
                        <a:rPr lang="en-US" sz="800" kern="1200" dirty="0">
                          <a:solidFill>
                            <a:schemeClr val="tx1"/>
                          </a:solidFill>
                          <a:effectLst/>
                          <a:latin typeface="+mn-lt"/>
                          <a:ea typeface="Roboto" panose="02000000000000000000" pitchFamily="2" charset="0"/>
                          <a:cs typeface="Roboto" panose="02000000000000000000" pitchFamily="2" charset="0"/>
                        </a:rPr>
                        <a:t> RT dose calculation and optimization </a:t>
                      </a:r>
                      <a:endParaRPr lang="en-US" sz="800" kern="1200" noProof="0" dirty="0">
                        <a:solidFill>
                          <a:schemeClr val="tx1"/>
                        </a:solidFill>
                        <a:effectLst/>
                        <a:latin typeface="+mn-lt"/>
                        <a:ea typeface="Roboto" panose="02000000000000000000" pitchFamily="2" charset="0"/>
                        <a:cs typeface="Roboto" panose="02000000000000000000" pitchFamily="2" charset="0"/>
                      </a:endParaRPr>
                    </a:p>
                    <a:p>
                      <a:pPr marL="0" algn="l" defTabSz="914400" rtl="0" eaLnBrk="1" latinLnBrk="0" hangingPunct="1">
                        <a:spcBef>
                          <a:spcPts val="0"/>
                        </a:spcBef>
                        <a:spcAft>
                          <a:spcPts val="0"/>
                        </a:spcAft>
                      </a:pPr>
                      <a:r>
                        <a:rPr lang="en-US" sz="800" kern="1200" noProof="0" dirty="0">
                          <a:solidFill>
                            <a:schemeClr val="tx1"/>
                          </a:solidFill>
                          <a:effectLst/>
                          <a:latin typeface="+mn-lt"/>
                          <a:ea typeface="Roboto" panose="02000000000000000000" pitchFamily="2" charset="0"/>
                          <a:cs typeface="Roboto" panose="02000000000000000000" pitchFamily="2" charset="0"/>
                        </a:rPr>
                        <a:t>c. AI-for image post processing: automated organ segmentation, image registration, fusion with images of other modalities</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d. Future research trend (not yet extended in clinical practice)</a:t>
                      </a:r>
                    </a:p>
                  </a:txBody>
                  <a:tcPr marL="62154" marR="62154" marT="0" marB="0" anchor="ctr"/>
                </a:tc>
                <a:tc>
                  <a:txBody>
                    <a:bodyPr/>
                    <a:lstStyle/>
                    <a:p>
                      <a:pPr marL="0" algn="ctr" defTabSz="914400" rtl="0" eaLnBrk="1" latinLnBrk="0" hangingPunct="1">
                        <a:spcBef>
                          <a:spcPts val="0"/>
                        </a:spcBef>
                        <a:spcAft>
                          <a:spcPts val="0"/>
                        </a:spcAft>
                      </a:pPr>
                      <a:r>
                        <a:rPr lang="it-IT" sz="800" kern="1200" dirty="0">
                          <a:solidFill>
                            <a:srgbClr val="00B050"/>
                          </a:solidFill>
                          <a:effectLst/>
                          <a:latin typeface="+mn-lt"/>
                          <a:ea typeface="Roboto" panose="02000000000000000000" pitchFamily="2" charset="0"/>
                          <a:cs typeface="Roboto" panose="02000000000000000000" pitchFamily="2" charset="0"/>
                        </a:rPr>
                        <a:t>M. Avanzo </a:t>
                      </a:r>
                    </a:p>
                  </a:txBody>
                  <a:tcPr marL="62154" marR="62154" marT="0" marB="0" anchor="ctr"/>
                </a:tc>
                <a:extLst>
                  <a:ext uri="{0D108BD9-81ED-4DB2-BD59-A6C34878D82A}">
                    <a16:rowId xmlns:a16="http://schemas.microsoft.com/office/drawing/2014/main" val="1748869942"/>
                  </a:ext>
                </a:extLst>
              </a:tr>
              <a:tr h="103169">
                <a:tc>
                  <a:txBody>
                    <a:bodyPr/>
                    <a:lstStyle/>
                    <a:p>
                      <a:pPr algn="ctr">
                        <a:spcBef>
                          <a:spcPts val="0"/>
                        </a:spcBef>
                        <a:spcAft>
                          <a:spcPts val="0"/>
                        </a:spcAft>
                      </a:pPr>
                      <a:r>
                        <a:rPr lang="en-GB" sz="800">
                          <a:effectLst/>
                          <a:latin typeface="+mn-lt"/>
                          <a:ea typeface="Roboto" panose="02000000000000000000" pitchFamily="2" charset="0"/>
                          <a:cs typeface="Roboto" panose="02000000000000000000" pitchFamily="2" charset="0"/>
                        </a:rPr>
                        <a:t>16:00-16:30</a:t>
                      </a:r>
                      <a:endParaRPr lang="en-GB" sz="80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Bef>
                          <a:spcPts val="0"/>
                        </a:spcBef>
                        <a:spcAft>
                          <a:spcPts val="0"/>
                        </a:spcAft>
                      </a:pPr>
                      <a:r>
                        <a:rPr lang="en-GB" sz="800" b="1" kern="1200" dirty="0">
                          <a:solidFill>
                            <a:schemeClr val="tx1"/>
                          </a:solidFill>
                          <a:effectLst/>
                          <a:latin typeface="+mn-lt"/>
                          <a:ea typeface="Roboto" panose="02000000000000000000" pitchFamily="2" charset="0"/>
                          <a:cs typeface="Roboto" panose="02000000000000000000" pitchFamily="2" charset="0"/>
                        </a:rPr>
                        <a:t> Coffee break</a:t>
                      </a:r>
                    </a:p>
                  </a:txBody>
                  <a:tcPr marL="62154" marR="62154" marT="0" marB="0" anchor="ctr">
                    <a:solidFill>
                      <a:schemeClr val="accent1">
                        <a:lumMod val="40000"/>
                        <a:lumOff val="60000"/>
                      </a:schemeClr>
                    </a:solidFill>
                  </a:tcPr>
                </a:tc>
                <a:tc hMerge="1">
                  <a:txBody>
                    <a:bodyPr/>
                    <a:lstStyle/>
                    <a:p>
                      <a:pPr algn="ctr">
                        <a:spcBef>
                          <a:spcPts val="300"/>
                        </a:spcBef>
                        <a:spcAft>
                          <a:spcPts val="30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467012492"/>
                  </a:ext>
                </a:extLst>
              </a:tr>
              <a:tr h="126442">
                <a:tc>
                  <a:txBody>
                    <a:bodyPr/>
                    <a:lstStyle/>
                    <a:p>
                      <a:pPr algn="ctr">
                        <a:spcBef>
                          <a:spcPts val="0"/>
                        </a:spcBef>
                        <a:spcAft>
                          <a:spcPts val="0"/>
                        </a:spcAft>
                      </a:pPr>
                      <a:r>
                        <a:rPr lang="en-GB" sz="800">
                          <a:solidFill>
                            <a:srgbClr val="000000"/>
                          </a:solidFill>
                          <a:effectLst/>
                          <a:latin typeface="+mn-lt"/>
                          <a:ea typeface="Roboto" panose="02000000000000000000" pitchFamily="2" charset="0"/>
                          <a:cs typeface="Roboto" panose="02000000000000000000" pitchFamily="2" charset="0"/>
                        </a:rPr>
                        <a:t>16.30-17.15</a:t>
                      </a:r>
                    </a:p>
                  </a:txBody>
                  <a:tcPr marL="62154" marR="62154" marT="0" marB="0" anchor="ctr"/>
                </a:tc>
                <a:tc rowSpan="3">
                  <a:txBody>
                    <a:bodyPr/>
                    <a:lstStyle/>
                    <a:p>
                      <a:pPr marL="0" algn="ctr" rtl="0" eaLnBrk="1" latinLnBrk="0" hangingPunct="1">
                        <a:spcBef>
                          <a:spcPts val="0"/>
                        </a:spcBef>
                        <a:spcAft>
                          <a:spcPts val="0"/>
                        </a:spcAft>
                      </a:pPr>
                      <a:r>
                        <a:rPr lang="en-US" sz="800" dirty="0">
                          <a:solidFill>
                            <a:schemeClr val="tx1"/>
                          </a:solidFill>
                          <a:latin typeface="+mn-lt"/>
                          <a:ea typeface="Roboto" panose="02000000000000000000" pitchFamily="2" charset="0"/>
                          <a:cs typeface="Roboto" panose="02000000000000000000" pitchFamily="2" charset="0"/>
                          <a:sym typeface="Roboto"/>
                        </a:rPr>
                        <a:t>Advanced QA for AI medical devices</a:t>
                      </a:r>
                      <a:r>
                        <a:rPr lang="en-US" sz="800" dirty="0">
                          <a:solidFill>
                            <a:schemeClr val="tx1"/>
                          </a:solidFill>
                          <a:latin typeface="+mn-lt"/>
                          <a:ea typeface="Roboto" panose="02000000000000000000" pitchFamily="2" charset="0"/>
                          <a:cs typeface="Roboto" panose="02000000000000000000" pitchFamily="2" charset="0"/>
                        </a:rPr>
                        <a:t> </a:t>
                      </a: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rowSpan="2">
                  <a:txBody>
                    <a:bodyPr/>
                    <a:lstStyle/>
                    <a:p>
                      <a:pPr marL="0" algn="ctr" rtl="0" eaLnBrk="1" latinLnBrk="0" hangingPunct="1">
                        <a:spcBef>
                          <a:spcPts val="0"/>
                        </a:spcBef>
                        <a:spcAft>
                          <a:spcPts val="0"/>
                        </a:spcAft>
                      </a:pPr>
                      <a:r>
                        <a:rPr lang="it-IT" sz="800" kern="1200" dirty="0">
                          <a:solidFill>
                            <a:schemeClr val="tx1"/>
                          </a:solidFill>
                          <a:effectLst/>
                          <a:latin typeface="+mn-lt"/>
                          <a:ea typeface="Roboto" panose="02000000000000000000" pitchFamily="2" charset="0"/>
                          <a:cs typeface="Roboto" panose="02000000000000000000" pitchFamily="2" charset="0"/>
                        </a:rPr>
                        <a:t>Quality of Data </a:t>
                      </a:r>
                    </a:p>
                  </a:txBody>
                  <a:tcPr marL="62154" marR="62154" marT="0" marB="0" anchor="ct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The presentation will give an overview of </a:t>
                      </a:r>
                      <a:r>
                        <a:rPr lang="en-US" sz="800" u="sng" kern="1200" noProof="0" dirty="0">
                          <a:solidFill>
                            <a:schemeClr val="tx1"/>
                          </a:solidFill>
                          <a:effectLst/>
                          <a:latin typeface="+mn-lt"/>
                          <a:ea typeface="Roboto" panose="02000000000000000000" pitchFamily="2" charset="0"/>
                          <a:cs typeface="Roboto" panose="02000000000000000000" pitchFamily="2" charset="0"/>
                        </a:rPr>
                        <a:t>practical approaches </a:t>
                      </a:r>
                      <a:r>
                        <a:rPr lang="en-US" sz="800" kern="1200" noProof="0" dirty="0">
                          <a:solidFill>
                            <a:schemeClr val="tx1"/>
                          </a:solidFill>
                          <a:effectLst/>
                          <a:latin typeface="+mn-lt"/>
                          <a:ea typeface="Roboto" panose="02000000000000000000" pitchFamily="2" charset="0"/>
                          <a:cs typeface="Roboto" panose="02000000000000000000" pitchFamily="2" charset="0"/>
                        </a:rPr>
                        <a:t>for data collection, curation, storage for AI applications</a:t>
                      </a:r>
                    </a:p>
                    <a:p>
                      <a:pPr marL="0" algn="ctr" defTabSz="914400" rtl="0" eaLnBrk="1" latinLnBrk="0" hangingPunct="1">
                        <a:spcBef>
                          <a:spcPts val="0"/>
                        </a:spcBef>
                        <a:spcAft>
                          <a:spcPts val="0"/>
                        </a:spcAft>
                      </a:pP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rowSpan="2">
                  <a:txBody>
                    <a:bodyPr/>
                    <a:lstStyle/>
                    <a:p>
                      <a:pPr marL="0" algn="ctr" defTabSz="914400" rtl="0" eaLnBrk="1" latinLnBrk="0" hangingPunct="1">
                        <a:spcBef>
                          <a:spcPts val="0"/>
                        </a:spcBef>
                        <a:spcAft>
                          <a:spcPts val="0"/>
                        </a:spcAft>
                      </a:pPr>
                      <a:r>
                        <a:rPr lang="it-IT" sz="800" kern="1200" dirty="0">
                          <a:solidFill>
                            <a:srgbClr val="00B050"/>
                          </a:solidFill>
                          <a:effectLst/>
                          <a:latin typeface="+mn-lt"/>
                          <a:ea typeface="Roboto" panose="02000000000000000000" pitchFamily="2" charset="0"/>
                          <a:cs typeface="Roboto" panose="02000000000000000000" pitchFamily="2" charset="0"/>
                        </a:rPr>
                        <a:t>S. Joshi </a:t>
                      </a:r>
                    </a:p>
                    <a:p>
                      <a:pPr marL="0" algn="ctr" defTabSz="914400" rtl="0" eaLnBrk="1" latinLnBrk="0" hangingPunct="1">
                        <a:spcBef>
                          <a:spcPts val="0"/>
                        </a:spcBef>
                        <a:spcAft>
                          <a:spcPts val="0"/>
                        </a:spcAft>
                      </a:pPr>
                      <a:endParaRPr lang="it-IT" sz="800" kern="1200" dirty="0">
                        <a:solidFill>
                          <a:schemeClr val="accent6"/>
                        </a:solidFill>
                        <a:effectLst/>
                        <a:latin typeface="+mn-lt"/>
                        <a:ea typeface="Roboto" panose="02000000000000000000" pitchFamily="2" charset="0"/>
                        <a:cs typeface="Roboto" panose="02000000000000000000" pitchFamily="2" charset="0"/>
                      </a:endParaRPr>
                    </a:p>
                  </a:txBody>
                  <a:tcPr marL="62154" marR="62154" marT="0" marB="0" anchor="ctr"/>
                </a:tc>
                <a:extLst>
                  <a:ext uri="{0D108BD9-81ED-4DB2-BD59-A6C34878D82A}">
                    <a16:rowId xmlns:a16="http://schemas.microsoft.com/office/drawing/2014/main" val="1180171792"/>
                  </a:ext>
                </a:extLst>
              </a:tr>
              <a:tr h="122091">
                <a:tc rowSpan="2">
                  <a:txBody>
                    <a:bodyPr/>
                    <a:lstStyle/>
                    <a:p>
                      <a:pPr algn="ctr">
                        <a:spcBef>
                          <a:spcPts val="0"/>
                        </a:spcBef>
                        <a:spcAft>
                          <a:spcPts val="0"/>
                        </a:spcAft>
                      </a:pPr>
                      <a:r>
                        <a:rPr lang="en-GB" sz="800" dirty="0">
                          <a:solidFill>
                            <a:srgbClr val="000000"/>
                          </a:solidFill>
                          <a:effectLst/>
                          <a:latin typeface="+mn-lt"/>
                          <a:ea typeface="Roboto" panose="02000000000000000000" pitchFamily="2" charset="0"/>
                          <a:cs typeface="Roboto" panose="02000000000000000000" pitchFamily="2" charset="0"/>
                        </a:rPr>
                        <a:t>17.15-18.00</a:t>
                      </a: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Verdana" pitchFamily="34" charset="0"/>
                        <a:cs typeface="Verdana" pitchFamily="34" charset="0"/>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rgbClr val="92D050"/>
                        </a:solidFill>
                        <a:effectLst/>
                        <a:latin typeface="Roboto"/>
                        <a:ea typeface="Verdana" pitchFamily="34" charset="0"/>
                        <a:cs typeface="Verdana" pitchFamily="34" charset="0"/>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chemeClr val="dk1"/>
                        </a:solidFill>
                        <a:effectLst/>
                        <a:latin typeface="Roboto"/>
                        <a:ea typeface="Verdana" pitchFamily="34" charset="0"/>
                        <a:cs typeface="Verdana" pitchFamily="34" charset="0"/>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rgbClr val="92D050"/>
                        </a:solidFill>
                        <a:effectLst/>
                        <a:latin typeface="Roboto"/>
                        <a:ea typeface="Verdana" pitchFamily="34" charset="0"/>
                        <a:cs typeface="Verdana" pitchFamily="34" charset="0"/>
                      </a:endParaRPr>
                    </a:p>
                  </a:txBody>
                  <a:tcPr marL="62154" marR="62154" marT="0" marB="0" anchor="ctr"/>
                </a:tc>
                <a:extLst>
                  <a:ext uri="{0D108BD9-81ED-4DB2-BD59-A6C34878D82A}">
                    <a16:rowId xmlns:a16="http://schemas.microsoft.com/office/drawing/2014/main" val="582025600"/>
                  </a:ext>
                </a:extLst>
              </a:tr>
              <a:tr h="335109">
                <a:tc vMerge="1">
                  <a:txBody>
                    <a:bodyPr/>
                    <a:lstStyle/>
                    <a:p>
                      <a:pPr algn="ctr">
                        <a:spcBef>
                          <a:spcPts val="0"/>
                        </a:spcBef>
                        <a:spcAft>
                          <a:spcPts val="0"/>
                        </a:spcAft>
                      </a:pPr>
                      <a:endParaRPr lang="en-GB" sz="1000" dirty="0">
                        <a:solidFill>
                          <a:srgbClr val="000000"/>
                        </a:solidFill>
                        <a:effectLst/>
                        <a:latin typeface="Roboto"/>
                        <a:ea typeface="Verdana" pitchFamily="34" charset="0"/>
                        <a:cs typeface="Verdana" pitchFamily="34" charset="0"/>
                      </a:endParaRPr>
                    </a:p>
                  </a:txBody>
                  <a:tcPr marL="62154" marR="62154" marT="0" marB="0" anchor="ctr"/>
                </a:tc>
                <a:tc vMerge="1">
                  <a:txBody>
                    <a:bodyPr/>
                    <a:lstStyle/>
                    <a:p>
                      <a:pPr marL="0" algn="ctr" defTabSz="914400" rtl="0" eaLnBrk="1" latinLnBrk="0" hangingPunct="1">
                        <a:spcBef>
                          <a:spcPts val="0"/>
                        </a:spcBef>
                        <a:spcAft>
                          <a:spcPts val="0"/>
                        </a:spcAft>
                      </a:pPr>
                      <a:endParaRPr lang="it-IT" sz="1000" kern="1200" dirty="0">
                        <a:solidFill>
                          <a:srgbClr val="92D050"/>
                        </a:solidFill>
                        <a:effectLst/>
                        <a:latin typeface="Roboto"/>
                        <a:ea typeface="Verdana" pitchFamily="34" charset="0"/>
                        <a:cs typeface="Verdana" pitchFamily="34" charset="0"/>
                      </a:endParaRPr>
                    </a:p>
                  </a:txBody>
                  <a:tcPr marL="62154" marR="62154" marT="0" marB="0" anchor="ctr"/>
                </a:tc>
                <a:tc>
                  <a:txBody>
                    <a:bodyPr/>
                    <a:lstStyle/>
                    <a:p>
                      <a:pPr marL="0" algn="ctr" rtl="0" eaLnBrk="1" latinLnBrk="0" hangingPunct="1">
                        <a:spcBef>
                          <a:spcPts val="0"/>
                        </a:spcBef>
                        <a:spcAft>
                          <a:spcPts val="0"/>
                        </a:spcAft>
                      </a:pPr>
                      <a:r>
                        <a:rPr lang="en-US" sz="800" kern="1200" noProof="0">
                          <a:solidFill>
                            <a:schemeClr val="tx1"/>
                          </a:solidFill>
                          <a:effectLst/>
                          <a:latin typeface="+mn-lt"/>
                          <a:ea typeface="Roboto" panose="02000000000000000000" pitchFamily="2" charset="0"/>
                          <a:cs typeface="Roboto" panose="02000000000000000000" pitchFamily="2" charset="0"/>
                        </a:rPr>
                        <a:t>Procurement, acceptance testing and  commissioning </a:t>
                      </a:r>
                    </a:p>
                  </a:txBody>
                  <a:tcPr marL="62154" marR="62154" marT="0" marB="0" anchor="ctr"/>
                </a:tc>
                <a:tc>
                  <a:txBody>
                    <a:bodyPr/>
                    <a:lstStyle/>
                    <a:p>
                      <a:pPr marL="0" algn="ctr" defTabSz="914400" rtl="0" eaLnBrk="1" latinLnBrk="0" hangingPunct="1">
                        <a:spcBef>
                          <a:spcPts val="0"/>
                        </a:spcBef>
                        <a:spcAft>
                          <a:spcPts val="0"/>
                        </a:spcAft>
                      </a:pPr>
                      <a:r>
                        <a:rPr lang="en-US" sz="800" kern="1200" noProof="0" dirty="0">
                          <a:solidFill>
                            <a:schemeClr val="tx1"/>
                          </a:solidFill>
                          <a:effectLst/>
                          <a:latin typeface="+mn-lt"/>
                          <a:ea typeface="Roboto" panose="02000000000000000000" pitchFamily="2" charset="0"/>
                          <a:cs typeface="Roboto" panose="02000000000000000000" pitchFamily="2" charset="0"/>
                        </a:rPr>
                        <a:t>The presentation will give an overview of </a:t>
                      </a:r>
                      <a:r>
                        <a:rPr lang="en-US" sz="800" u="sng" kern="1200" noProof="0" dirty="0">
                          <a:solidFill>
                            <a:schemeClr val="tx1"/>
                          </a:solidFill>
                          <a:effectLst/>
                          <a:latin typeface="+mn-lt"/>
                          <a:ea typeface="Roboto" panose="02000000000000000000" pitchFamily="2" charset="0"/>
                          <a:cs typeface="Roboto" panose="02000000000000000000" pitchFamily="2" charset="0"/>
                        </a:rPr>
                        <a:t>practical approaches </a:t>
                      </a:r>
                      <a:r>
                        <a:rPr lang="en-US" sz="800" kern="1200" noProof="0" dirty="0">
                          <a:solidFill>
                            <a:schemeClr val="tx1"/>
                          </a:solidFill>
                          <a:effectLst/>
                          <a:latin typeface="+mn-lt"/>
                          <a:ea typeface="Roboto" panose="02000000000000000000" pitchFamily="2" charset="0"/>
                          <a:cs typeface="Roboto" panose="02000000000000000000" pitchFamily="2" charset="0"/>
                        </a:rPr>
                        <a:t>for procurement, acceptance testing, commissioning of AI tool (sharing a practical experience) </a:t>
                      </a:r>
                    </a:p>
                  </a:txBody>
                  <a:tcPr marL="62154" marR="62154" marT="0" marB="0" anchor="ctr"/>
                </a:tc>
                <a:tc>
                  <a:txBody>
                    <a:bodyPr/>
                    <a:lstStyle/>
                    <a:p>
                      <a:pPr marL="0" algn="ctr" rtl="0" eaLnBrk="1" latinLnBrk="0" hangingPunct="1">
                        <a:spcBef>
                          <a:spcPts val="0"/>
                        </a:spcBef>
                        <a:spcAft>
                          <a:spcPts val="0"/>
                        </a:spcAft>
                      </a:pPr>
                      <a:r>
                        <a:rPr lang="it-IT" sz="800" kern="1200" dirty="0">
                          <a:solidFill>
                            <a:srgbClr val="00B050"/>
                          </a:solidFill>
                          <a:effectLst/>
                          <a:latin typeface="+mn-lt"/>
                          <a:ea typeface="Roboto" panose="02000000000000000000" pitchFamily="2" charset="0"/>
                          <a:cs typeface="Roboto" panose="02000000000000000000" pitchFamily="2" charset="0"/>
                        </a:rPr>
                        <a:t>C.</a:t>
                      </a:r>
                      <a:r>
                        <a:rPr lang="it-IT" sz="800" kern="1200" baseline="0" dirty="0">
                          <a:solidFill>
                            <a:srgbClr val="00B050"/>
                          </a:solidFill>
                          <a:effectLst/>
                          <a:latin typeface="+mn-lt"/>
                          <a:ea typeface="Roboto" panose="02000000000000000000" pitchFamily="2" charset="0"/>
                          <a:cs typeface="Roboto" panose="02000000000000000000" pitchFamily="2" charset="0"/>
                        </a:rPr>
                        <a:t> </a:t>
                      </a:r>
                      <a:r>
                        <a:rPr lang="it-IT" sz="800" kern="1200" dirty="0">
                          <a:solidFill>
                            <a:srgbClr val="00B050"/>
                          </a:solidFill>
                          <a:effectLst/>
                          <a:latin typeface="+mn-lt"/>
                          <a:ea typeface="Roboto" panose="02000000000000000000" pitchFamily="2" charset="0"/>
                          <a:cs typeface="Roboto" panose="02000000000000000000" pitchFamily="2" charset="0"/>
                        </a:rPr>
                        <a:t>Brouwer</a:t>
                      </a:r>
                    </a:p>
                  </a:txBody>
                  <a:tcPr marL="62154" marR="62154" marT="0" marB="0" anchor="ctr"/>
                </a:tc>
                <a:extLst>
                  <a:ext uri="{0D108BD9-81ED-4DB2-BD59-A6C34878D82A}">
                    <a16:rowId xmlns:a16="http://schemas.microsoft.com/office/drawing/2014/main" val="1810059107"/>
                  </a:ext>
                </a:extLst>
              </a:tr>
              <a:tr h="422539">
                <a:tc>
                  <a:txBody>
                    <a:bodyPr/>
                    <a:lstStyle/>
                    <a:p>
                      <a:pPr algn="ctr">
                        <a:spcBef>
                          <a:spcPts val="0"/>
                        </a:spcBef>
                        <a:spcAft>
                          <a:spcPts val="0"/>
                        </a:spcAft>
                      </a:pPr>
                      <a:r>
                        <a:rPr lang="en-GB" sz="800" dirty="0">
                          <a:effectLst/>
                          <a:latin typeface="+mn-lt"/>
                          <a:ea typeface="Roboto" panose="02000000000000000000" pitchFamily="2" charset="0"/>
                          <a:cs typeface="Roboto" panose="02000000000000000000" pitchFamily="2" charset="0"/>
                        </a:rPr>
                        <a:t>20:00-23:00</a:t>
                      </a:r>
                      <a:endParaRPr lang="en-GB" sz="800"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Bef>
                          <a:spcPts val="0"/>
                        </a:spcBef>
                        <a:spcAft>
                          <a:spcPts val="0"/>
                        </a:spcAft>
                      </a:pPr>
                      <a:r>
                        <a:rPr lang="en-GB" sz="800" kern="1200" dirty="0">
                          <a:solidFill>
                            <a:schemeClr val="dk1"/>
                          </a:solidFill>
                          <a:effectLst/>
                          <a:latin typeface="+mn-lt"/>
                          <a:ea typeface="Roboto" panose="02000000000000000000" pitchFamily="2" charset="0"/>
                          <a:cs typeface="Roboto" panose="02000000000000000000" pitchFamily="2" charset="0"/>
                        </a:rPr>
                        <a:t> </a:t>
                      </a:r>
                      <a:r>
                        <a:rPr lang="en-GB" sz="800" b="1" kern="1200" dirty="0">
                          <a:solidFill>
                            <a:schemeClr val="dk1"/>
                          </a:solidFill>
                          <a:effectLst/>
                          <a:latin typeface="+mn-lt"/>
                          <a:ea typeface="Roboto" panose="02000000000000000000" pitchFamily="2" charset="0"/>
                          <a:cs typeface="Roboto" panose="02000000000000000000" pitchFamily="2" charset="0"/>
                        </a:rPr>
                        <a:t>Social dinner - participants + lecturers </a:t>
                      </a:r>
                    </a:p>
                  </a:txBody>
                  <a:tcPr marL="62154" marR="62154" marT="0" marB="0" anchor="ctr">
                    <a:solidFill>
                      <a:schemeClr val="accent1">
                        <a:lumMod val="40000"/>
                        <a:lumOff val="60000"/>
                      </a:schemeClr>
                    </a:solidFill>
                  </a:tcPr>
                </a:tc>
                <a:tc hMerge="1">
                  <a:txBody>
                    <a:bodyPr/>
                    <a:lstStyle/>
                    <a:p>
                      <a:pPr algn="ctr">
                        <a:spcBef>
                          <a:spcPts val="300"/>
                        </a:spcBef>
                        <a:spcAft>
                          <a:spcPts val="30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478702876"/>
                  </a:ext>
                </a:extLst>
              </a:tr>
            </a:tbl>
          </a:graphicData>
        </a:graphic>
      </p:graphicFrame>
    </p:spTree>
    <p:extLst>
      <p:ext uri="{BB962C8B-B14F-4D97-AF65-F5344CB8AC3E}">
        <p14:creationId xmlns:p14="http://schemas.microsoft.com/office/powerpoint/2010/main" val="1133862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B4958-8F61-93B8-6BC5-015D13257EF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95B820AC-A30A-4A6F-E0E2-933B0749C828}"/>
              </a:ext>
            </a:extLst>
          </p:cNvPr>
          <p:cNvSpPr>
            <a:spLocks noGrp="1"/>
          </p:cNvSpPr>
          <p:nvPr>
            <p:ph type="subTitle" idx="1"/>
          </p:nvPr>
        </p:nvSpPr>
        <p:spPr/>
        <p:txBody>
          <a:bodyPr/>
          <a:lstStyle/>
          <a:p>
            <a:endParaRPr lang="en-US"/>
          </a:p>
        </p:txBody>
      </p:sp>
      <p:graphicFrame>
        <p:nvGraphicFramePr>
          <p:cNvPr id="10" name="Table 4">
            <a:extLst>
              <a:ext uri="{FF2B5EF4-FFF2-40B4-BE49-F238E27FC236}">
                <a16:creationId xmlns:a16="http://schemas.microsoft.com/office/drawing/2014/main" id="{F6953D45-E803-60C1-58F0-A9E8496B5312}"/>
              </a:ext>
            </a:extLst>
          </p:cNvPr>
          <p:cNvGraphicFramePr>
            <a:graphicFrameLocks noGrp="1"/>
          </p:cNvGraphicFramePr>
          <p:nvPr>
            <p:extLst>
              <p:ext uri="{D42A27DB-BD31-4B8C-83A1-F6EECF244321}">
                <p14:modId xmlns:p14="http://schemas.microsoft.com/office/powerpoint/2010/main" val="1303968977"/>
              </p:ext>
            </p:extLst>
          </p:nvPr>
        </p:nvGraphicFramePr>
        <p:xfrm>
          <a:off x="188640" y="1633359"/>
          <a:ext cx="6553198" cy="7096482"/>
        </p:xfrm>
        <a:graphic>
          <a:graphicData uri="http://schemas.openxmlformats.org/drawingml/2006/table">
            <a:tbl>
              <a:tblPr firstRow="1">
                <a:tableStyleId>{5C22544A-7EE6-4342-B048-85BDC9FD1C3A}</a:tableStyleId>
              </a:tblPr>
              <a:tblGrid>
                <a:gridCol w="1009440">
                  <a:extLst>
                    <a:ext uri="{9D8B030D-6E8A-4147-A177-3AD203B41FA5}">
                      <a16:colId xmlns:a16="http://schemas.microsoft.com/office/drawing/2014/main" val="20000"/>
                    </a:ext>
                  </a:extLst>
                </a:gridCol>
                <a:gridCol w="1049817">
                  <a:extLst>
                    <a:ext uri="{9D8B030D-6E8A-4147-A177-3AD203B41FA5}">
                      <a16:colId xmlns:a16="http://schemas.microsoft.com/office/drawing/2014/main" val="20001"/>
                    </a:ext>
                  </a:extLst>
                </a:gridCol>
                <a:gridCol w="1091609">
                  <a:extLst>
                    <a:ext uri="{9D8B030D-6E8A-4147-A177-3AD203B41FA5}">
                      <a16:colId xmlns:a16="http://schemas.microsoft.com/office/drawing/2014/main" val="20002"/>
                    </a:ext>
                  </a:extLst>
                </a:gridCol>
                <a:gridCol w="2533756">
                  <a:extLst>
                    <a:ext uri="{9D8B030D-6E8A-4147-A177-3AD203B41FA5}">
                      <a16:colId xmlns:a16="http://schemas.microsoft.com/office/drawing/2014/main" val="20003"/>
                    </a:ext>
                  </a:extLst>
                </a:gridCol>
                <a:gridCol w="868576">
                  <a:extLst>
                    <a:ext uri="{9D8B030D-6E8A-4147-A177-3AD203B41FA5}">
                      <a16:colId xmlns:a16="http://schemas.microsoft.com/office/drawing/2014/main" val="20004"/>
                    </a:ext>
                  </a:extLst>
                </a:gridCol>
              </a:tblGrid>
              <a:tr h="301906">
                <a:tc gridSpan="5">
                  <a:txBody>
                    <a:bodyPr/>
                    <a:lstStyle/>
                    <a:p>
                      <a:pPr algn="ctr">
                        <a:spcAft>
                          <a:spcPts val="0"/>
                        </a:spcAft>
                      </a:pPr>
                      <a:r>
                        <a:rPr lang="it-IT" sz="800" dirty="0">
                          <a:effectLst/>
                          <a:latin typeface="+mn-lt"/>
                        </a:rPr>
                        <a:t>6</a:t>
                      </a:r>
                      <a:r>
                        <a:rPr lang="it-IT" sz="800" baseline="30000" dirty="0">
                          <a:effectLst/>
                          <a:latin typeface="+mn-lt"/>
                        </a:rPr>
                        <a:t>th</a:t>
                      </a:r>
                      <a:r>
                        <a:rPr lang="it-IT" sz="800" dirty="0">
                          <a:effectLst/>
                          <a:latin typeface="+mn-lt"/>
                        </a:rPr>
                        <a:t> </a:t>
                      </a:r>
                      <a:r>
                        <a:rPr lang="nl-BE" sz="800" dirty="0" err="1">
                          <a:effectLst/>
                          <a:latin typeface="+mn-lt"/>
                        </a:rPr>
                        <a:t>October</a:t>
                      </a:r>
                      <a:r>
                        <a:rPr lang="nl-BE" sz="800" dirty="0">
                          <a:effectLst/>
                          <a:latin typeface="+mn-lt"/>
                        </a:rPr>
                        <a:t> 2023</a:t>
                      </a:r>
                      <a:endParaRPr lang="en-GB" sz="800" dirty="0">
                        <a:solidFill>
                          <a:srgbClr val="000000"/>
                        </a:solidFill>
                        <a:effectLst/>
                        <a:latin typeface="+mn-lt"/>
                        <a:ea typeface="Times New Roman"/>
                      </a:endParaRPr>
                    </a:p>
                  </a:txBody>
                  <a:tcPr marL="62154" marR="62154" marT="0" marB="0" anchor="ctr"/>
                </a:tc>
                <a:tc hMerge="1">
                  <a:txBody>
                    <a:bodyPr/>
                    <a:lstStyle/>
                    <a:p>
                      <a:endParaRPr lang="el-GR"/>
                    </a:p>
                  </a:txBody>
                  <a:tcPr/>
                </a:tc>
                <a:tc hMerge="1">
                  <a:txBody>
                    <a:bodyPr/>
                    <a:lstStyle/>
                    <a:p>
                      <a:endParaRPr lang="el-GR"/>
                    </a:p>
                  </a:txBody>
                  <a:tcPr/>
                </a:tc>
                <a:tc hMerge="1">
                  <a:txBody>
                    <a:bodyPr/>
                    <a:lstStyle/>
                    <a:p>
                      <a:pPr algn="ctr">
                        <a:spcAft>
                          <a:spcPts val="0"/>
                        </a:spcAft>
                      </a:pPr>
                      <a:endParaRPr lang="en-GB" sz="900" dirty="0">
                        <a:solidFill>
                          <a:srgbClr val="000000"/>
                        </a:solidFill>
                        <a:effectLst/>
                        <a:latin typeface="Roboto"/>
                        <a:ea typeface="Times New Roman"/>
                      </a:endParaRPr>
                    </a:p>
                  </a:txBody>
                  <a:tcPr marL="62154" marR="62154" marT="0" marB="0" anchor="ctr"/>
                </a:tc>
                <a:tc hMerge="1">
                  <a:txBody>
                    <a:bodyPr/>
                    <a:lstStyle/>
                    <a:p>
                      <a:pPr algn="ctr">
                        <a:spcAft>
                          <a:spcPts val="0"/>
                        </a:spcAft>
                      </a:pPr>
                      <a:endParaRPr lang="en-GB" sz="900" dirty="0">
                        <a:solidFill>
                          <a:srgbClr val="000000"/>
                        </a:solidFill>
                        <a:effectLst/>
                        <a:latin typeface="Roboto"/>
                        <a:ea typeface="Times New Roman"/>
                      </a:endParaRPr>
                    </a:p>
                  </a:txBody>
                  <a:tcPr marL="62154" marR="62154" marT="0" marB="0" anchor="ctr"/>
                </a:tc>
                <a:extLst>
                  <a:ext uri="{0D108BD9-81ED-4DB2-BD59-A6C34878D82A}">
                    <a16:rowId xmlns:a16="http://schemas.microsoft.com/office/drawing/2014/main" val="10000"/>
                  </a:ext>
                </a:extLst>
              </a:tr>
              <a:tr h="234816">
                <a:tc>
                  <a:txBody>
                    <a:bodyPr/>
                    <a:lstStyle/>
                    <a:p>
                      <a:pPr algn="ctr">
                        <a:spcAft>
                          <a:spcPts val="0"/>
                        </a:spcAft>
                      </a:pP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dirty="0">
                          <a:effectLst/>
                          <a:latin typeface="+mn-lt"/>
                        </a:rPr>
                        <a:t>Session</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dirty="0">
                          <a:effectLst/>
                          <a:latin typeface="+mn-lt"/>
                        </a:rPr>
                        <a:t>Title</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dirty="0">
                          <a:effectLst/>
                          <a:latin typeface="+mn-lt"/>
                        </a:rPr>
                        <a:t>Description</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dirty="0">
                          <a:effectLst/>
                          <a:latin typeface="+mn-lt"/>
                        </a:rPr>
                        <a:t>Lecturer</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extLst>
                  <a:ext uri="{0D108BD9-81ED-4DB2-BD59-A6C34878D82A}">
                    <a16:rowId xmlns:a16="http://schemas.microsoft.com/office/drawing/2014/main" val="10001"/>
                  </a:ext>
                </a:extLst>
              </a:tr>
              <a:tr h="883438">
                <a:tc>
                  <a:txBody>
                    <a:bodyPr/>
                    <a:lstStyle/>
                    <a:p>
                      <a:pPr algn="ctr">
                        <a:spcAft>
                          <a:spcPts val="0"/>
                        </a:spcAft>
                      </a:pPr>
                      <a:r>
                        <a:rPr lang="en-GB" sz="800" dirty="0">
                          <a:solidFill>
                            <a:schemeClr val="tx1"/>
                          </a:solidFill>
                          <a:effectLst/>
                          <a:latin typeface="+mn-lt"/>
                          <a:ea typeface="Roboto" panose="02000000000000000000" pitchFamily="2" charset="0"/>
                          <a:cs typeface="Roboto" panose="02000000000000000000" pitchFamily="2" charset="0"/>
                        </a:rPr>
                        <a:t>9:00-10:00</a:t>
                      </a:r>
                    </a:p>
                  </a:txBody>
                  <a:tcPr marL="62154" marR="62154" marT="0" marB="0" anchor="ctr"/>
                </a:tc>
                <a:tc>
                  <a:txBody>
                    <a:bodyPr/>
                    <a:lstStyle/>
                    <a:p>
                      <a:pPr marL="0" algn="ctr" defTabSz="914400" rtl="0" eaLnBrk="1" latinLnBrk="0" hangingPunct="1">
                        <a:spcAft>
                          <a:spcPts val="0"/>
                        </a:spcAft>
                      </a:pPr>
                      <a:r>
                        <a:rPr lang="en-US" sz="800" dirty="0">
                          <a:solidFill>
                            <a:schemeClr val="tx1"/>
                          </a:solidFill>
                          <a:latin typeface="+mn-lt"/>
                          <a:ea typeface="Roboto" panose="02000000000000000000" pitchFamily="2" charset="0"/>
                          <a:cs typeface="Roboto" panose="02000000000000000000" pitchFamily="2" charset="0"/>
                          <a:sym typeface="Roboto"/>
                        </a:rPr>
                        <a:t>Impact and risk of AI in clinical settings </a:t>
                      </a:r>
                      <a:endParaRPr lang="en-GB" sz="800" kern="1200" noProof="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800" kern="1200" noProof="0" dirty="0">
                          <a:solidFill>
                            <a:schemeClr val="tx1"/>
                          </a:solidFill>
                          <a:effectLst/>
                          <a:latin typeface="+mn-lt"/>
                          <a:ea typeface="Roboto" panose="02000000000000000000" pitchFamily="2" charset="0"/>
                          <a:cs typeface="Roboto" panose="02000000000000000000" pitchFamily="2" charset="0"/>
                        </a:rPr>
                        <a:t>Risk management in AI</a:t>
                      </a:r>
                      <a:endParaRPr lang="it-IT" sz="800" kern="1200" dirty="0">
                        <a:solidFill>
                          <a:schemeClr val="tx1"/>
                        </a:solidFill>
                        <a:effectLst/>
                        <a:latin typeface="+mn-lt"/>
                        <a:ea typeface="Roboto" panose="02000000000000000000" pitchFamily="2" charset="0"/>
                        <a:cs typeface="Roboto"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en-GB" sz="800" kern="1200" noProof="0" dirty="0">
                          <a:solidFill>
                            <a:schemeClr val="tx1"/>
                          </a:solidFill>
                          <a:effectLst/>
                          <a:latin typeface="+mn-lt"/>
                          <a:ea typeface="Roboto" panose="02000000000000000000" pitchFamily="2" charset="0"/>
                          <a:cs typeface="Roboto" panose="02000000000000000000" pitchFamily="2" charset="0"/>
                        </a:rPr>
                        <a:t>Risk management in AI: the role of the MPE. Clinical risk definition, distributional shift, insensitivity to impact, black box, automation bias. </a:t>
                      </a: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b="0" i="0" u="none" strike="noStrike" cap="none" baseline="0" dirty="0">
                          <a:solidFill>
                            <a:srgbClr val="00B050"/>
                          </a:solidFill>
                          <a:latin typeface="+mn-lt"/>
                          <a:ea typeface="Roboto" panose="02000000000000000000" pitchFamily="2" charset="0"/>
                          <a:cs typeface="Roboto" panose="02000000000000000000" pitchFamily="2" charset="0"/>
                          <a:sym typeface="Arial"/>
                        </a:rPr>
                        <a:t>M. Kortesniemi</a:t>
                      </a:r>
                      <a:endParaRPr lang="it-IT" sz="800" kern="1200" dirty="0">
                        <a:solidFill>
                          <a:srgbClr val="00B050"/>
                        </a:solidFill>
                        <a:effectLst/>
                        <a:latin typeface="+mn-lt"/>
                        <a:ea typeface="Roboto" panose="02000000000000000000" pitchFamily="2" charset="0"/>
                        <a:cs typeface="Roboto" panose="02000000000000000000" pitchFamily="2" charset="0"/>
                      </a:endParaRPr>
                    </a:p>
                  </a:txBody>
                  <a:tcPr marL="62154" marR="62154" marT="0" marB="0" anchor="ctr"/>
                </a:tc>
                <a:extLst>
                  <a:ext uri="{0D108BD9-81ED-4DB2-BD59-A6C34878D82A}">
                    <a16:rowId xmlns:a16="http://schemas.microsoft.com/office/drawing/2014/main" val="10002"/>
                  </a:ext>
                </a:extLst>
              </a:tr>
              <a:tr h="268361">
                <a:tc>
                  <a:txBody>
                    <a:bodyPr/>
                    <a:lstStyle/>
                    <a:p>
                      <a:pPr algn="ctr">
                        <a:spcAft>
                          <a:spcPts val="0"/>
                        </a:spcAft>
                      </a:pPr>
                      <a:r>
                        <a:rPr lang="en-GB" sz="800" b="1" dirty="0">
                          <a:effectLst/>
                          <a:latin typeface="+mn-lt"/>
                          <a:ea typeface="Roboto" panose="02000000000000000000" pitchFamily="2" charset="0"/>
                          <a:cs typeface="Roboto" panose="02000000000000000000" pitchFamily="2" charset="0"/>
                        </a:rPr>
                        <a:t>10:00-10:30</a:t>
                      </a:r>
                      <a:endParaRPr lang="en-GB" sz="800" b="1"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Aft>
                          <a:spcPts val="0"/>
                        </a:spcAft>
                      </a:pPr>
                      <a:r>
                        <a:rPr lang="en-GB" sz="800" b="1" kern="1200" dirty="0">
                          <a:solidFill>
                            <a:schemeClr val="dk1"/>
                          </a:solidFill>
                          <a:effectLst/>
                          <a:latin typeface="+mn-lt"/>
                          <a:ea typeface="Roboto" panose="02000000000000000000" pitchFamily="2" charset="0"/>
                          <a:cs typeface="Roboto" panose="02000000000000000000" pitchFamily="2" charset="0"/>
                        </a:rPr>
                        <a:t>Coffee break</a:t>
                      </a:r>
                    </a:p>
                  </a:txBody>
                  <a:tcPr marL="62154" marR="62154" marT="0" marB="0" anchor="ctr">
                    <a:solidFill>
                      <a:schemeClr val="accent1">
                        <a:lumMod val="40000"/>
                        <a:lumOff val="60000"/>
                      </a:schemeClr>
                    </a:solidFill>
                  </a:tcPr>
                </a:tc>
                <a:tc hMerge="1">
                  <a:txBody>
                    <a:bodyPr/>
                    <a:lstStyle/>
                    <a:p>
                      <a:pPr algn="ctr">
                        <a:spcAft>
                          <a:spcPts val="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3"/>
                  </a:ext>
                </a:extLst>
              </a:tr>
              <a:tr h="893319">
                <a:tc>
                  <a:txBody>
                    <a:bodyPr/>
                    <a:lstStyle/>
                    <a:p>
                      <a:pPr algn="ctr">
                        <a:spcAft>
                          <a:spcPts val="0"/>
                        </a:spcAft>
                      </a:pPr>
                      <a:r>
                        <a:rPr lang="en-US" sz="800" noProof="0" dirty="0">
                          <a:solidFill>
                            <a:schemeClr val="tx1"/>
                          </a:solidFill>
                          <a:effectLst/>
                          <a:latin typeface="+mn-lt"/>
                          <a:ea typeface="Roboto" panose="02000000000000000000" pitchFamily="2" charset="0"/>
                          <a:cs typeface="Roboto" panose="02000000000000000000" pitchFamily="2" charset="0"/>
                        </a:rPr>
                        <a:t>10.30-11.30</a:t>
                      </a:r>
                    </a:p>
                  </a:txBody>
                  <a:tcPr marL="62154" marR="62154" marT="0" marB="0" anchor="ctr"/>
                </a:tc>
                <a:tc>
                  <a:txBody>
                    <a:bodyPr/>
                    <a:lstStyle/>
                    <a:p>
                      <a:r>
                        <a:rPr lang="en-US" sz="800" dirty="0">
                          <a:solidFill>
                            <a:schemeClr val="tx1"/>
                          </a:solidFill>
                          <a:latin typeface="+mn-lt"/>
                          <a:ea typeface="Roboto" panose="02000000000000000000" pitchFamily="2" charset="0"/>
                          <a:cs typeface="Roboto" panose="02000000000000000000" pitchFamily="2" charset="0"/>
                          <a:sym typeface="Roboto"/>
                        </a:rPr>
                        <a:t>Impact and risk of AI in clinical settings </a:t>
                      </a:r>
                      <a:endParaRPr lang="it-IT" sz="800" dirty="0">
                        <a:solidFill>
                          <a:schemeClr val="tx1"/>
                        </a:solidFill>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800" b="0" kern="1200">
                          <a:solidFill>
                            <a:schemeClr val="dk1"/>
                          </a:solidFill>
                          <a:effectLst/>
                          <a:latin typeface="+mn-lt"/>
                          <a:ea typeface="Roboto" panose="02000000000000000000" pitchFamily="2" charset="0"/>
                          <a:cs typeface="Roboto" panose="02000000000000000000" pitchFamily="2" charset="0"/>
                        </a:rPr>
                        <a:t>AI Policies and laws overveiw </a:t>
                      </a:r>
                      <a:endParaRPr lang="it-IT" sz="800" b="0" kern="1200" dirty="0">
                        <a:solidFill>
                          <a:schemeClr val="dk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b="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Public and scientific policies and laws for promoting and regulating artificial intelligence (AI) at European and international level is presented,</a:t>
                      </a:r>
                    </a:p>
                  </a:txBody>
                  <a:tcPr marL="62154" marR="62154" marT="0" marB="0" anchor="ctr"/>
                </a:tc>
                <a:tc>
                  <a:txBody>
                    <a:bodyPr/>
                    <a:lstStyle/>
                    <a:p>
                      <a:pPr marL="0" algn="ctr" defTabSz="914400" rtl="0" eaLnBrk="1" latinLnBrk="0" hangingPunct="1">
                        <a:spcAft>
                          <a:spcPts val="0"/>
                        </a:spcAft>
                      </a:pPr>
                      <a:r>
                        <a:rPr lang="it-IT" sz="800" kern="1200" dirty="0">
                          <a:solidFill>
                            <a:srgbClr val="00B050"/>
                          </a:solidFill>
                          <a:effectLst/>
                          <a:latin typeface="+mn-lt"/>
                          <a:ea typeface="Roboto" panose="02000000000000000000" pitchFamily="2" charset="0"/>
                          <a:cs typeface="Roboto" panose="02000000000000000000" pitchFamily="2" charset="0"/>
                        </a:rPr>
                        <a:t>G. Guidi</a:t>
                      </a:r>
                    </a:p>
                  </a:txBody>
                  <a:tcPr marL="62154" marR="62154" marT="0" marB="0" anchor="ctr"/>
                </a:tc>
                <a:extLst>
                  <a:ext uri="{0D108BD9-81ED-4DB2-BD59-A6C34878D82A}">
                    <a16:rowId xmlns:a16="http://schemas.microsoft.com/office/drawing/2014/main" val="10004"/>
                  </a:ext>
                </a:extLst>
              </a:tr>
              <a:tr h="0">
                <a:tc>
                  <a:txBody>
                    <a:bodyPr/>
                    <a:lstStyle/>
                    <a:p>
                      <a:r>
                        <a:rPr lang="en-US" sz="800" noProof="0" dirty="0">
                          <a:solidFill>
                            <a:schemeClr val="tx1"/>
                          </a:solidFill>
                          <a:effectLst/>
                          <a:latin typeface="+mn-lt"/>
                          <a:ea typeface="Roboto" panose="02000000000000000000" pitchFamily="2" charset="0"/>
                          <a:cs typeface="Roboto" panose="02000000000000000000" pitchFamily="2" charset="0"/>
                        </a:rPr>
                        <a:t>11.30-12.30</a:t>
                      </a:r>
                      <a:endParaRPr lang="it-IT" sz="800" dirty="0">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chemeClr val="tx1"/>
                          </a:solidFill>
                          <a:latin typeface="+mn-lt"/>
                          <a:ea typeface="Roboto" panose="02000000000000000000" pitchFamily="2" charset="0"/>
                          <a:cs typeface="Roboto" panose="02000000000000000000" pitchFamily="2" charset="0"/>
                          <a:sym typeface="Roboto"/>
                        </a:rPr>
                        <a:t>Advanced QA for AI medical devices </a:t>
                      </a:r>
                      <a:endParaRPr lang="it-IT" sz="80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rtl="0" eaLnBrk="1" fontAlgn="auto" latinLnBrk="0" hangingPunct="1">
                        <a:lnSpc>
                          <a:spcPct val="100000"/>
                        </a:lnSpc>
                        <a:spcBef>
                          <a:spcPts val="0"/>
                        </a:spcBef>
                        <a:spcAft>
                          <a:spcPts val="0"/>
                        </a:spcAft>
                        <a:buClr>
                          <a:srgbClr val="000000"/>
                        </a:buClr>
                        <a:buSzTx/>
                        <a:buFont typeface="Arial"/>
                        <a:buNone/>
                      </a:pPr>
                      <a:r>
                        <a:rPr lang="en-US" sz="800" dirty="0">
                          <a:solidFill>
                            <a:schemeClr val="tx1"/>
                          </a:solidFill>
                          <a:latin typeface="+mn-lt"/>
                          <a:ea typeface="Roboto" panose="02000000000000000000" pitchFamily="2" charset="0"/>
                          <a:cs typeface="Roboto" panose="02000000000000000000" pitchFamily="2" charset="0"/>
                          <a:sym typeface="Roboto"/>
                        </a:rPr>
                        <a:t>QA of AI applications in clinical practice : </a:t>
                      </a:r>
                      <a:r>
                        <a:rPr lang="en-US" sz="800" dirty="0">
                          <a:solidFill>
                            <a:schemeClr val="tx1"/>
                          </a:solidFill>
                          <a:latin typeface="+mn-lt"/>
                          <a:ea typeface="Roboto" panose="02000000000000000000" pitchFamily="2" charset="0"/>
                          <a:cs typeface="Roboto" panose="02000000000000000000" pitchFamily="2" charset="0"/>
                        </a:rPr>
                        <a:t>errors,  performances and Post-Market surveillance</a:t>
                      </a:r>
                      <a:endParaRPr lang="en-US" sz="800" dirty="0">
                        <a:solidFill>
                          <a:schemeClr val="tx1"/>
                        </a:solidFill>
                        <a:latin typeface="+mn-lt"/>
                        <a:ea typeface="Roboto" panose="02000000000000000000" pitchFamily="2" charset="0"/>
                        <a:cs typeface="Roboto" panose="02000000000000000000" pitchFamily="2" charset="0"/>
                        <a:sym typeface="Roboto"/>
                      </a:endParaRPr>
                    </a:p>
                  </a:txBody>
                  <a:tcPr marL="62154" marR="62154" marT="0" marB="0" anchor="ctr"/>
                </a:tc>
                <a:tc>
                  <a:txBody>
                    <a:bodyPr/>
                    <a:lstStyle/>
                    <a:p>
                      <a:pPr marL="0" algn="just" rtl="0" eaLnBrk="1" latinLnBrk="0" hangingPunct="1">
                        <a:spcBef>
                          <a:spcPts val="0"/>
                        </a:spcBef>
                        <a:spcAft>
                          <a:spcPts val="0"/>
                        </a:spcAft>
                      </a:pPr>
                      <a:r>
                        <a:rPr lang="en-US" sz="800" kern="1200" noProof="0" dirty="0">
                          <a:solidFill>
                            <a:schemeClr val="tx1"/>
                          </a:solidFill>
                          <a:effectLst/>
                          <a:latin typeface="+mn-lt"/>
                          <a:ea typeface="Roboto" panose="02000000000000000000" pitchFamily="2" charset="0"/>
                          <a:cs typeface="Roboto" panose="02000000000000000000" pitchFamily="2" charset="0"/>
                        </a:rPr>
                        <a:t>A practical example of quality assurance for AI applications in clinical settings will be presented. Focus will be on operational and clinical Key Performance Indicators: how to select them, how to do data rendering of KPIs. Examples of AI errors will be discussed for some use cases as well as clinical performance.</a:t>
                      </a: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kern="1200" dirty="0">
                          <a:solidFill>
                            <a:srgbClr val="00B050"/>
                          </a:solidFill>
                          <a:effectLst/>
                          <a:latin typeface="+mn-lt"/>
                          <a:ea typeface="Roboto" panose="02000000000000000000" pitchFamily="2" charset="0"/>
                          <a:cs typeface="Roboto" panose="02000000000000000000" pitchFamily="2" charset="0"/>
                        </a:rPr>
                        <a:t>F Zanca</a:t>
                      </a:r>
                    </a:p>
                  </a:txBody>
                  <a:tcPr marL="62154" marR="62154" marT="0" marB="0" anchor="ctr"/>
                </a:tc>
                <a:extLst>
                  <a:ext uri="{0D108BD9-81ED-4DB2-BD59-A6C34878D82A}">
                    <a16:rowId xmlns:a16="http://schemas.microsoft.com/office/drawing/2014/main" val="3124755758"/>
                  </a:ext>
                </a:extLst>
              </a:tr>
              <a:tr h="268361">
                <a:tc>
                  <a:txBody>
                    <a:bodyPr/>
                    <a:lstStyle/>
                    <a:p>
                      <a:pPr algn="ctr">
                        <a:spcAft>
                          <a:spcPts val="0"/>
                        </a:spcAft>
                      </a:pPr>
                      <a:r>
                        <a:rPr lang="en-GB" sz="800" b="1" dirty="0">
                          <a:effectLst/>
                          <a:latin typeface="+mn-lt"/>
                          <a:ea typeface="Roboto" panose="02000000000000000000" pitchFamily="2" charset="0"/>
                          <a:cs typeface="Roboto" panose="02000000000000000000" pitchFamily="2" charset="0"/>
                        </a:rPr>
                        <a:t>12:30-14:00</a:t>
                      </a:r>
                      <a:endParaRPr lang="en-GB" sz="800" b="1"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Aft>
                          <a:spcPts val="0"/>
                        </a:spcAft>
                      </a:pPr>
                      <a:r>
                        <a:rPr lang="en-GB" sz="800" b="1" kern="1200" dirty="0">
                          <a:solidFill>
                            <a:schemeClr val="dk1"/>
                          </a:solidFill>
                          <a:effectLst/>
                          <a:latin typeface="+mn-lt"/>
                          <a:ea typeface="Roboto" panose="02000000000000000000" pitchFamily="2" charset="0"/>
                          <a:cs typeface="Roboto" panose="02000000000000000000" pitchFamily="2" charset="0"/>
                        </a:rPr>
                        <a:t>Lunch time</a:t>
                      </a:r>
                    </a:p>
                  </a:txBody>
                  <a:tcPr marL="62154" marR="62154" marT="0" marB="0" anchor="ctr">
                    <a:solidFill>
                      <a:schemeClr val="accent1">
                        <a:lumMod val="40000"/>
                        <a:lumOff val="60000"/>
                      </a:schemeClr>
                    </a:solidFill>
                  </a:tcPr>
                </a:tc>
                <a:tc hMerge="1">
                  <a:txBody>
                    <a:bodyPr/>
                    <a:lstStyle/>
                    <a:p>
                      <a:pPr algn="ctr">
                        <a:spcAft>
                          <a:spcPts val="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7"/>
                  </a:ext>
                </a:extLst>
              </a:tr>
              <a:tr h="979258">
                <a:tc>
                  <a:txBody>
                    <a:bodyPr/>
                    <a:lstStyle/>
                    <a:p>
                      <a:pPr algn="ctr">
                        <a:spcAft>
                          <a:spcPts val="0"/>
                        </a:spcAft>
                      </a:pPr>
                      <a:r>
                        <a:rPr lang="en-GB" sz="800" dirty="0">
                          <a:solidFill>
                            <a:srgbClr val="000000"/>
                          </a:solidFill>
                          <a:effectLst/>
                          <a:latin typeface="+mn-lt"/>
                          <a:ea typeface="Roboto" panose="02000000000000000000" pitchFamily="2" charset="0"/>
                          <a:cs typeface="Roboto" panose="02000000000000000000" pitchFamily="2" charset="0"/>
                        </a:rPr>
                        <a:t>14.00-15.00</a:t>
                      </a: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mn-lt"/>
                          <a:ea typeface="Roboto" panose="02000000000000000000" pitchFamily="2" charset="0"/>
                          <a:cs typeface="Roboto" panose="02000000000000000000" pitchFamily="2" charset="0"/>
                          <a:sym typeface="Roboto"/>
                        </a:rPr>
                        <a:t>AI for workflow optimization and automation (radiology)</a:t>
                      </a:r>
                      <a:endParaRPr lang="en-US" sz="800" kern="1200" noProof="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kern="1200" noProof="0" dirty="0">
                          <a:solidFill>
                            <a:schemeClr val="tx1"/>
                          </a:solidFill>
                          <a:effectLst/>
                          <a:latin typeface="+mn-lt"/>
                          <a:ea typeface="Roboto" panose="02000000000000000000" pitchFamily="2" charset="0"/>
                          <a:cs typeface="Roboto" panose="02000000000000000000" pitchFamily="2" charset="0"/>
                        </a:rPr>
                        <a:t>AI report integration in radiology report </a:t>
                      </a:r>
                    </a:p>
                    <a:p>
                      <a:pPr marL="0" algn="ctr" defTabSz="914400" rtl="0" eaLnBrk="1" latinLnBrk="0" hangingPunct="1">
                        <a:spcAft>
                          <a:spcPts val="0"/>
                        </a:spcAft>
                      </a:pPr>
                      <a:endParaRPr lang="en-US" sz="800" kern="1200" noProof="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lvl="0" algn="ctr">
                        <a:lnSpc>
                          <a:spcPct val="100000"/>
                        </a:lnSpc>
                        <a:spcBef>
                          <a:spcPts val="0"/>
                        </a:spcBef>
                        <a:spcAft>
                          <a:spcPts val="0"/>
                        </a:spcAft>
                        <a:buNone/>
                      </a:pPr>
                      <a:r>
                        <a:rPr lang="en-US" sz="800" b="0" i="0" u="none" strike="noStrike" kern="1200" noProof="0" dirty="0">
                          <a:solidFill>
                            <a:schemeClr val="tx1"/>
                          </a:solidFill>
                          <a:effectLst/>
                          <a:latin typeface="+mn-lt"/>
                          <a:ea typeface="Roboto" panose="02000000000000000000" pitchFamily="2" charset="0"/>
                          <a:cs typeface="Roboto" panose="02000000000000000000" pitchFamily="2" charset="0"/>
                        </a:rPr>
                        <a:t>A practical example </a:t>
                      </a:r>
                      <a:r>
                        <a:rPr lang="en-US" sz="800" b="0" i="0" u="none" strike="noStrike" kern="1200" noProof="0" dirty="0" err="1">
                          <a:solidFill>
                            <a:schemeClr val="tx1"/>
                          </a:solidFill>
                          <a:effectLst/>
                          <a:latin typeface="+mn-lt"/>
                          <a:ea typeface="Roboto" panose="02000000000000000000" pitchFamily="2" charset="0"/>
                          <a:cs typeface="Roboto" panose="02000000000000000000" pitchFamily="2" charset="0"/>
                        </a:rPr>
                        <a:t>ofAI</a:t>
                      </a:r>
                      <a:r>
                        <a:rPr lang="en-US" sz="800" b="0" i="0" u="none" strike="noStrike" kern="1200" noProof="0" dirty="0">
                          <a:solidFill>
                            <a:schemeClr val="tx1"/>
                          </a:solidFill>
                          <a:effectLst/>
                          <a:latin typeface="+mn-lt"/>
                          <a:ea typeface="Roboto" panose="02000000000000000000" pitchFamily="2" charset="0"/>
                          <a:cs typeface="Roboto" panose="02000000000000000000" pitchFamily="2" charset="0"/>
                        </a:rPr>
                        <a:t> workflow optimization will be given with respect to the  AI report integration in structured radiology report. Focus will also be on interoperability (integration with RIS, PACS, external software etc..).</a:t>
                      </a: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kern="1200" noProof="0" dirty="0">
                          <a:solidFill>
                            <a:srgbClr val="00B050"/>
                          </a:solidFill>
                          <a:effectLst/>
                          <a:latin typeface="+mn-lt"/>
                          <a:ea typeface="Roboto" panose="02000000000000000000" pitchFamily="2" charset="0"/>
                          <a:cs typeface="Roboto" panose="02000000000000000000" pitchFamily="2" charset="0"/>
                        </a:rPr>
                        <a:t>F </a:t>
                      </a:r>
                      <a:r>
                        <a:rPr lang="en-US" sz="800" kern="1200" noProof="0" dirty="0" err="1">
                          <a:solidFill>
                            <a:srgbClr val="00B050"/>
                          </a:solidFill>
                          <a:effectLst/>
                          <a:latin typeface="+mn-lt"/>
                          <a:ea typeface="Roboto" panose="02000000000000000000" pitchFamily="2" charset="0"/>
                          <a:cs typeface="Roboto" panose="02000000000000000000" pitchFamily="2" charset="0"/>
                        </a:rPr>
                        <a:t>Zanca</a:t>
                      </a:r>
                      <a:endParaRPr lang="en-US" sz="800" kern="1200" noProof="0" dirty="0">
                        <a:solidFill>
                          <a:srgbClr val="00B050"/>
                        </a:solidFill>
                        <a:effectLst/>
                        <a:latin typeface="+mn-lt"/>
                        <a:ea typeface="Roboto" panose="02000000000000000000" pitchFamily="2" charset="0"/>
                        <a:cs typeface="Roboto" panose="02000000000000000000" pitchFamily="2" charset="0"/>
                      </a:endParaRPr>
                    </a:p>
                  </a:txBody>
                  <a:tcPr marL="62154" marR="62154" marT="0" marB="0" anchor="ctr"/>
                </a:tc>
                <a:extLst>
                  <a:ext uri="{0D108BD9-81ED-4DB2-BD59-A6C34878D82A}">
                    <a16:rowId xmlns:a16="http://schemas.microsoft.com/office/drawing/2014/main" val="10008"/>
                  </a:ext>
                </a:extLst>
              </a:tr>
              <a:tr h="1047942">
                <a:tc>
                  <a:txBody>
                    <a:bodyPr/>
                    <a:lstStyle/>
                    <a:p>
                      <a:r>
                        <a:rPr lang="en-GB" sz="800" dirty="0">
                          <a:solidFill>
                            <a:srgbClr val="000000"/>
                          </a:solidFill>
                          <a:effectLst/>
                          <a:latin typeface="+mn-lt"/>
                          <a:ea typeface="Roboto" panose="02000000000000000000" pitchFamily="2" charset="0"/>
                          <a:cs typeface="Roboto" panose="02000000000000000000" pitchFamily="2" charset="0"/>
                        </a:rPr>
                        <a:t>15.00-16.00</a:t>
                      </a:r>
                      <a:endParaRPr lang="it-IT" sz="800" dirty="0">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800" noProof="0" dirty="0">
                          <a:solidFill>
                            <a:schemeClr val="tx1"/>
                          </a:solidFill>
                          <a:latin typeface="+mn-lt"/>
                          <a:ea typeface="Roboto" panose="02000000000000000000" pitchFamily="2" charset="0"/>
                          <a:cs typeface="Roboto" panose="02000000000000000000" pitchFamily="2" charset="0"/>
                          <a:sym typeface="Roboto"/>
                        </a:rPr>
                        <a:t>AI for workflow optimization and automation (RT)</a:t>
                      </a:r>
                      <a:endParaRPr lang="en-US" sz="800" kern="1200" noProof="0" dirty="0">
                        <a:solidFill>
                          <a:schemeClr val="tx1"/>
                        </a:solidFill>
                        <a:effectLst/>
                        <a:latin typeface="+mn-lt"/>
                        <a:ea typeface="Roboto" panose="02000000000000000000" pitchFamily="2" charset="0"/>
                        <a:cs typeface="Roboto" panose="02000000000000000000" pitchFamily="2" charset="0"/>
                      </a:endParaRPr>
                    </a:p>
                  </a:txBody>
                  <a:tcPr marL="46616" marR="46616" marT="0" marB="0"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it-IT" sz="800" dirty="0">
                          <a:latin typeface="+mn-lt"/>
                          <a:ea typeface="Roboto" panose="02000000000000000000" pitchFamily="2" charset="0"/>
                          <a:cs typeface="Roboto" panose="02000000000000000000" pitchFamily="2" charset="0"/>
                        </a:rPr>
                        <a:t>AI </a:t>
                      </a:r>
                      <a:r>
                        <a:rPr lang="it-IT" sz="800" dirty="0" err="1">
                          <a:latin typeface="+mn-lt"/>
                          <a:ea typeface="Roboto" panose="02000000000000000000" pitchFamily="2" charset="0"/>
                          <a:cs typeface="Roboto" panose="02000000000000000000" pitchFamily="2" charset="0"/>
                        </a:rPr>
                        <a:t>Automated</a:t>
                      </a:r>
                      <a:r>
                        <a:rPr lang="it-IT" sz="800">
                          <a:latin typeface="+mn-lt"/>
                          <a:ea typeface="Roboto" panose="02000000000000000000" pitchFamily="2" charset="0"/>
                          <a:cs typeface="Roboto" panose="02000000000000000000" pitchFamily="2" charset="0"/>
                        </a:rPr>
                        <a:t> RT workflow</a:t>
                      </a:r>
                    </a:p>
                    <a:p>
                      <a:endParaRPr lang="it-IT" sz="800" dirty="0">
                        <a:latin typeface="+mn-lt"/>
                        <a:ea typeface="Roboto" panose="02000000000000000000" pitchFamily="2" charset="0"/>
                        <a:cs typeface="Roboto" panose="02000000000000000000" pitchFamily="2" charset="0"/>
                      </a:endParaRPr>
                    </a:p>
                  </a:txBody>
                  <a:tcPr marL="46616" marR="46616" marT="0" marB="0" anchor="ctr"/>
                </a:tc>
                <a:tc>
                  <a:txBody>
                    <a:bodyPr/>
                    <a:lstStyle/>
                    <a:p>
                      <a:r>
                        <a:rPr lang="en-US" sz="800" kern="1200" noProof="0" dirty="0">
                          <a:solidFill>
                            <a:schemeClr val="tx1"/>
                          </a:solidFill>
                          <a:effectLst/>
                          <a:latin typeface="+mn-lt"/>
                          <a:ea typeface="Roboto" panose="02000000000000000000" pitchFamily="2" charset="0"/>
                          <a:cs typeface="Roboto" panose="02000000000000000000" pitchFamily="2" charset="0"/>
                        </a:rPr>
                        <a:t>Practical examples of automated RT workflow (contouring and planning, adaptive RT, tumor motion management), automated QA</a:t>
                      </a:r>
                      <a:endParaRPr lang="it-IT" sz="800" dirty="0">
                        <a:latin typeface="+mn-lt"/>
                        <a:ea typeface="Roboto" panose="02000000000000000000" pitchFamily="2" charset="0"/>
                        <a:cs typeface="Roboto" panose="02000000000000000000" pitchFamily="2" charset="0"/>
                      </a:endParaRPr>
                    </a:p>
                  </a:txBody>
                  <a:tcPr marL="46616" marR="46616" marT="0" marB="0" anchor="ctr"/>
                </a:tc>
                <a:tc>
                  <a:txBody>
                    <a:bodyPr/>
                    <a:lstStyle/>
                    <a:p>
                      <a:pPr marL="0" algn="ctr" defTabSz="914400" rtl="0" eaLnBrk="1" latinLnBrk="0" hangingPunct="1">
                        <a:spcAft>
                          <a:spcPts val="0"/>
                        </a:spcAft>
                      </a:pPr>
                      <a:r>
                        <a:rPr lang="en-US" sz="800" kern="1200" noProof="0" dirty="0">
                          <a:solidFill>
                            <a:srgbClr val="00B050"/>
                          </a:solidFill>
                          <a:effectLst/>
                          <a:latin typeface="+mn-lt"/>
                          <a:ea typeface="Roboto" panose="02000000000000000000" pitchFamily="2" charset="0"/>
                          <a:cs typeface="Roboto" panose="02000000000000000000" pitchFamily="2" charset="0"/>
                        </a:rPr>
                        <a:t>M Avanzo</a:t>
                      </a:r>
                    </a:p>
                    <a:p>
                      <a:pPr marL="0" algn="ctr" defTabSz="914400" rtl="0" eaLnBrk="1" latinLnBrk="0" hangingPunct="1">
                        <a:spcAft>
                          <a:spcPts val="0"/>
                        </a:spcAft>
                      </a:pPr>
                      <a:endParaRPr lang="it-IT" sz="800" dirty="0">
                        <a:latin typeface="+mn-lt"/>
                        <a:ea typeface="Roboto" panose="02000000000000000000" pitchFamily="2" charset="0"/>
                        <a:cs typeface="Roboto" panose="02000000000000000000" pitchFamily="2" charset="0"/>
                      </a:endParaRPr>
                    </a:p>
                  </a:txBody>
                  <a:tcPr marL="46616" marR="46616" marT="0" marB="0" anchor="ctr"/>
                </a:tc>
                <a:extLst>
                  <a:ext uri="{0D108BD9-81ED-4DB2-BD59-A6C34878D82A}">
                    <a16:rowId xmlns:a16="http://schemas.microsoft.com/office/drawing/2014/main" val="10012"/>
                  </a:ext>
                </a:extLst>
              </a:tr>
              <a:tr h="268361">
                <a:tc>
                  <a:txBody>
                    <a:bodyPr/>
                    <a:lstStyle/>
                    <a:p>
                      <a:pPr algn="ctr">
                        <a:spcAft>
                          <a:spcPts val="0"/>
                        </a:spcAft>
                      </a:pPr>
                      <a:r>
                        <a:rPr lang="en-GB" sz="800" b="1" dirty="0">
                          <a:effectLst/>
                          <a:latin typeface="+mn-lt"/>
                          <a:ea typeface="Roboto" panose="02000000000000000000" pitchFamily="2" charset="0"/>
                          <a:cs typeface="Roboto" panose="02000000000000000000" pitchFamily="2" charset="0"/>
                        </a:rPr>
                        <a:t>16:00-16:30</a:t>
                      </a:r>
                      <a:endParaRPr lang="en-GB" sz="800" b="1" dirty="0">
                        <a:solidFill>
                          <a:srgbClr val="000000"/>
                        </a:solidFill>
                        <a:effectLst/>
                        <a:latin typeface="+mn-lt"/>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Aft>
                          <a:spcPts val="0"/>
                        </a:spcAft>
                      </a:pPr>
                      <a:r>
                        <a:rPr lang="en-GB" sz="800" b="1" kern="1200" dirty="0">
                          <a:solidFill>
                            <a:schemeClr val="dk1"/>
                          </a:solidFill>
                          <a:effectLst/>
                          <a:latin typeface="+mn-lt"/>
                          <a:ea typeface="Roboto" panose="02000000000000000000" pitchFamily="2" charset="0"/>
                          <a:cs typeface="Roboto" panose="02000000000000000000" pitchFamily="2" charset="0"/>
                        </a:rPr>
                        <a:t> Coffee break</a:t>
                      </a:r>
                    </a:p>
                  </a:txBody>
                  <a:tcPr marL="62154" marR="62154" marT="0" marB="0" anchor="ctr">
                    <a:solidFill>
                      <a:schemeClr val="accent1">
                        <a:lumMod val="40000"/>
                        <a:lumOff val="60000"/>
                      </a:schemeClr>
                    </a:solidFill>
                  </a:tcPr>
                </a:tc>
                <a:tc hMerge="1">
                  <a:txBody>
                    <a:bodyPr/>
                    <a:lstStyle/>
                    <a:p>
                      <a:pPr algn="ctr">
                        <a:spcAft>
                          <a:spcPts val="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15"/>
                  </a:ext>
                </a:extLst>
              </a:tr>
              <a:tr h="609600">
                <a:tc>
                  <a:txBody>
                    <a:bodyPr/>
                    <a:lstStyle/>
                    <a:p>
                      <a:pPr algn="ctr">
                        <a:spcAft>
                          <a:spcPts val="0"/>
                        </a:spcAft>
                      </a:pPr>
                      <a:r>
                        <a:rPr lang="en-GB" sz="800" dirty="0">
                          <a:solidFill>
                            <a:schemeClr val="tx1"/>
                          </a:solidFill>
                          <a:effectLst/>
                          <a:latin typeface="+mn-lt"/>
                          <a:ea typeface="Roboto" panose="02000000000000000000" pitchFamily="2" charset="0"/>
                          <a:cs typeface="Roboto" panose="02000000000000000000" pitchFamily="2" charset="0"/>
                        </a:rPr>
                        <a:t>16.30-17.30</a:t>
                      </a:r>
                    </a:p>
                  </a:txBody>
                  <a:tcPr marL="62154" marR="62154" marT="0" marB="0" anchor="ctr"/>
                </a:tc>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800" dirty="0">
                          <a:solidFill>
                            <a:schemeClr val="tx1"/>
                          </a:solidFill>
                          <a:latin typeface="+mn-lt"/>
                          <a:ea typeface="Roboto" panose="02000000000000000000" pitchFamily="2" charset="0"/>
                          <a:cs typeface="Roboto" panose="02000000000000000000" pitchFamily="2" charset="0"/>
                          <a:sym typeface="Roboto"/>
                        </a:rPr>
                        <a:t>Regulatory aspects of AI applications </a:t>
                      </a:r>
                      <a:endParaRPr lang="en-GB" sz="800" kern="1200" noProof="0" dirty="0">
                        <a:solidFill>
                          <a:schemeClr val="tx1"/>
                        </a:solidFill>
                        <a:effectLst/>
                        <a:latin typeface="+mn-lt"/>
                        <a:ea typeface="Roboto" panose="02000000000000000000" pitchFamily="2" charset="0"/>
                        <a:cs typeface="Roboto" panose="02000000000000000000" pitchFamily="2" charset="0"/>
                      </a:endParaRPr>
                    </a:p>
                    <a:p>
                      <a:pPr marL="0" algn="ctr" defTabSz="914400" rtl="0" eaLnBrk="1" latinLnBrk="0" hangingPunct="1">
                        <a:spcBef>
                          <a:spcPts val="0"/>
                        </a:spcBef>
                        <a:spcAft>
                          <a:spcPts val="0"/>
                        </a:spcAft>
                      </a:pPr>
                      <a:endParaRPr lang="it-IT" sz="800" b="0" kern="1200" dirty="0">
                        <a:solidFill>
                          <a:schemeClr val="tx1"/>
                        </a:solidFill>
                        <a:effectLst/>
                        <a:latin typeface="+mn-lt"/>
                        <a:ea typeface="Roboto" panose="02000000000000000000" pitchFamily="2" charset="0"/>
                        <a:cs typeface="Roboto" panose="02000000000000000000" pitchFamily="2" charset="0"/>
                      </a:endParaRPr>
                    </a:p>
                  </a:txBody>
                  <a:tcPr marL="62154" marR="62154" marT="0" marB="0" anchor="ctr"/>
                </a:tc>
                <a:tc>
                  <a:txBody>
                    <a:bodyPr/>
                    <a:lstStyle/>
                    <a:p>
                      <a:pPr marL="0" marR="0" lvl="0" indent="0" algn="ctr" rtl="0">
                        <a:lnSpc>
                          <a:spcPct val="100000"/>
                        </a:lnSpc>
                        <a:spcBef>
                          <a:spcPts val="0"/>
                        </a:spcBef>
                        <a:spcAft>
                          <a:spcPts val="0"/>
                        </a:spcAft>
                        <a:buClrTx/>
                        <a:buSzTx/>
                        <a:buFontTx/>
                        <a:buNone/>
                      </a:pPr>
                      <a:r>
                        <a:rPr lang="en-US" sz="800" kern="1200" noProof="0" dirty="0">
                          <a:solidFill>
                            <a:schemeClr val="tx1"/>
                          </a:solidFill>
                          <a:effectLst/>
                          <a:latin typeface="+mn-lt"/>
                          <a:ea typeface="Roboto" panose="02000000000000000000" pitchFamily="2" charset="0"/>
                          <a:cs typeface="Roboto" panose="02000000000000000000" pitchFamily="2" charset="0"/>
                        </a:rPr>
                        <a:t>Role of the MPs in the introduction of AI  devices in clinical practice: a regulatory prospective</a:t>
                      </a:r>
                    </a:p>
                  </a:txBody>
                  <a:tcPr marL="46616" marR="46616" marT="0" marB="0" anchor="ctr"/>
                </a:tc>
                <a:tc>
                  <a:txBody>
                    <a:bodyPr/>
                    <a:lstStyle/>
                    <a:p>
                      <a:pPr marL="0" marR="0" lvl="0" indent="0" algn="ctr">
                        <a:lnSpc>
                          <a:spcPct val="100000"/>
                        </a:lnSpc>
                        <a:spcBef>
                          <a:spcPts val="0"/>
                        </a:spcBef>
                        <a:spcAft>
                          <a:spcPts val="0"/>
                        </a:spcAft>
                        <a:buNone/>
                      </a:pPr>
                      <a:r>
                        <a:rPr lang="en-GB" sz="800" b="0" i="0" u="none" strike="noStrike" kern="1200" baseline="0" noProof="0" dirty="0">
                          <a:solidFill>
                            <a:schemeClr val="tx1"/>
                          </a:solidFill>
                          <a:effectLst/>
                          <a:latin typeface="+mn-lt"/>
                          <a:ea typeface="Roboto" panose="02000000000000000000" pitchFamily="2" charset="0"/>
                          <a:cs typeface="Roboto" panose="02000000000000000000" pitchFamily="2" charset="0"/>
                        </a:rPr>
                        <a:t>Provide MPs with practical guidelines on regulatory aspects of AI medical devices, in the European and in the US landscape. (Part I)</a:t>
                      </a:r>
                      <a:endParaRPr lang="en-US" sz="800" dirty="0">
                        <a:solidFill>
                          <a:schemeClr val="tx1"/>
                        </a:solidFill>
                        <a:latin typeface="+mn-lt"/>
                        <a:ea typeface="Roboto" panose="02000000000000000000" pitchFamily="2" charset="0"/>
                        <a:cs typeface="Roboto" panose="02000000000000000000" pitchFamily="2" charset="0"/>
                      </a:endParaRPr>
                    </a:p>
                  </a:txBody>
                  <a:tcPr marL="46616" marR="46616"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it-IT" sz="800" kern="1200" dirty="0">
                          <a:solidFill>
                            <a:srgbClr val="00B050"/>
                          </a:solidFill>
                          <a:effectLst/>
                          <a:latin typeface="+mn-lt"/>
                          <a:ea typeface="Roboto" panose="02000000000000000000" pitchFamily="2" charset="0"/>
                          <a:cs typeface="Roboto" panose="02000000000000000000" pitchFamily="2" charset="0"/>
                        </a:rPr>
                        <a:t>C Brusasco</a:t>
                      </a:r>
                    </a:p>
                  </a:txBody>
                  <a:tcPr marL="46616" marR="46616" marT="0" marB="0" anchor="ctr"/>
                </a:tc>
                <a:extLst>
                  <a:ext uri="{0D108BD9-81ED-4DB2-BD59-A6C34878D82A}">
                    <a16:rowId xmlns:a16="http://schemas.microsoft.com/office/drawing/2014/main" val="10016"/>
                  </a:ext>
                </a:extLst>
              </a:tr>
              <a:tr h="299420">
                <a:tc>
                  <a:txBody>
                    <a:bodyPr/>
                    <a:lstStyle/>
                    <a:p>
                      <a:pPr algn="ctr">
                        <a:spcAft>
                          <a:spcPts val="0"/>
                        </a:spcAft>
                      </a:pPr>
                      <a:r>
                        <a:rPr lang="en-GB" sz="800" dirty="0">
                          <a:solidFill>
                            <a:schemeClr val="tx1"/>
                          </a:solidFill>
                          <a:effectLst/>
                          <a:latin typeface="+mn-lt"/>
                          <a:ea typeface="Roboto" panose="02000000000000000000" pitchFamily="2" charset="0"/>
                          <a:cs typeface="Roboto" panose="02000000000000000000" pitchFamily="2" charset="0"/>
                        </a:rPr>
                        <a:t>17.30-18.00</a:t>
                      </a:r>
                    </a:p>
                  </a:txBody>
                  <a:tcPr marL="62154" marR="62154" marT="0" marB="0" anchor="ctr"/>
                </a:tc>
                <a:tc vMerge="1">
                  <a:txBody>
                    <a:bodyPr/>
                    <a:lstStyle/>
                    <a:p>
                      <a:pPr marL="0" algn="ctr" defTabSz="914400" rtl="0" eaLnBrk="1" latinLnBrk="0" hangingPunct="1">
                        <a:spcBef>
                          <a:spcPts val="0"/>
                        </a:spcBef>
                        <a:spcAft>
                          <a:spcPts val="0"/>
                        </a:spcAft>
                      </a:pPr>
                      <a:endParaRPr lang="it-IT" sz="1000" b="0" kern="1200" dirty="0">
                        <a:solidFill>
                          <a:schemeClr val="dk1"/>
                        </a:solidFill>
                        <a:effectLst/>
                        <a:latin typeface="Roboto"/>
                        <a:ea typeface="Verdana" pitchFamily="34" charset="0"/>
                        <a:cs typeface="Verdana" pitchFamily="34" charset="0"/>
                      </a:endParaRPr>
                    </a:p>
                  </a:txBody>
                  <a:tcPr marL="62154" marR="62154" marT="0" marB="0" anchor="ctr"/>
                </a:tc>
                <a:tc>
                  <a:txBody>
                    <a:bodyPr/>
                    <a:lstStyle/>
                    <a:p>
                      <a:pPr marL="0" marR="0" lvl="0" indent="0" algn="ctr">
                        <a:lnSpc>
                          <a:spcPct val="100000"/>
                        </a:lnSpc>
                        <a:spcBef>
                          <a:spcPts val="0"/>
                        </a:spcBef>
                        <a:spcAft>
                          <a:spcPts val="0"/>
                        </a:spcAft>
                        <a:buNone/>
                      </a:pPr>
                      <a:r>
                        <a:rPr lang="en-US" sz="800" b="0" i="0" u="none" strike="noStrike" kern="1200" noProof="0" dirty="0">
                          <a:solidFill>
                            <a:schemeClr val="tx1"/>
                          </a:solidFill>
                          <a:effectLst/>
                          <a:latin typeface="+mn-lt"/>
                          <a:ea typeface="Roboto" panose="02000000000000000000" pitchFamily="2" charset="0"/>
                          <a:cs typeface="Roboto" panose="02000000000000000000" pitchFamily="2" charset="0"/>
                        </a:rPr>
                        <a:t>Role of the MPs in the introduction of AI  devices in clinical practice: a regulator</a:t>
                      </a:r>
                      <a:endParaRPr lang="en-US" sz="800" noProof="0" dirty="0">
                        <a:solidFill>
                          <a:schemeClr val="tx1"/>
                        </a:solidFill>
                        <a:latin typeface="+mn-lt"/>
                        <a:ea typeface="Roboto" panose="02000000000000000000" pitchFamily="2" charset="0"/>
                        <a:cs typeface="Roboto" panose="02000000000000000000" pitchFamily="2" charset="0"/>
                      </a:endParaRPr>
                    </a:p>
                  </a:txBody>
                  <a:tcPr marL="46616" marR="46616" marT="0" marB="0" anchor="ctr"/>
                </a:tc>
                <a:tc>
                  <a:txBody>
                    <a:bodyPr/>
                    <a:lstStyle/>
                    <a:p>
                      <a:pPr marL="0" marR="0" lvl="0" indent="0" algn="ctr">
                        <a:lnSpc>
                          <a:spcPct val="100000"/>
                        </a:lnSpc>
                        <a:spcBef>
                          <a:spcPts val="0"/>
                        </a:spcBef>
                        <a:spcAft>
                          <a:spcPts val="0"/>
                        </a:spcAft>
                        <a:buNone/>
                      </a:pPr>
                      <a:r>
                        <a:rPr lang="en-GB" sz="800" b="0" i="0" u="none" strike="noStrike" kern="1200" noProof="0" dirty="0">
                          <a:solidFill>
                            <a:schemeClr val="tx1"/>
                          </a:solidFill>
                          <a:effectLst/>
                          <a:latin typeface="+mn-lt"/>
                          <a:ea typeface="Roboto" panose="02000000000000000000" pitchFamily="2" charset="0"/>
                          <a:cs typeface="Roboto" panose="02000000000000000000" pitchFamily="2" charset="0"/>
                        </a:rPr>
                        <a:t>Provide MPs with practical guidelines on regulatory aspects of AI medical devices, in the European and in the US landscape (Part II) </a:t>
                      </a:r>
                      <a:endParaRPr lang="en-US" sz="800" dirty="0">
                        <a:solidFill>
                          <a:schemeClr val="tx1"/>
                        </a:solidFill>
                        <a:latin typeface="+mn-lt"/>
                        <a:ea typeface="Roboto" panose="02000000000000000000" pitchFamily="2" charset="0"/>
                        <a:cs typeface="Roboto" panose="02000000000000000000" pitchFamily="2" charset="0"/>
                      </a:endParaRPr>
                    </a:p>
                  </a:txBody>
                  <a:tcPr marL="46616" marR="46616"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it-IT" sz="800" kern="1200" dirty="0">
                          <a:solidFill>
                            <a:srgbClr val="00B050"/>
                          </a:solidFill>
                          <a:effectLst/>
                          <a:latin typeface="+mn-lt"/>
                          <a:ea typeface="Roboto" panose="02000000000000000000" pitchFamily="2" charset="0"/>
                          <a:cs typeface="Roboto" panose="02000000000000000000" pitchFamily="2" charset="0"/>
                        </a:rPr>
                        <a:t>C Brusasco</a:t>
                      </a:r>
                    </a:p>
                  </a:txBody>
                  <a:tcPr marL="68580" marR="68580" marT="34290" marB="34290"/>
                </a:tc>
                <a:extLst>
                  <a:ext uri="{0D108BD9-81ED-4DB2-BD59-A6C34878D82A}">
                    <a16:rowId xmlns:a16="http://schemas.microsoft.com/office/drawing/2014/main" val="10018"/>
                  </a:ext>
                </a:extLst>
              </a:tr>
            </a:tbl>
          </a:graphicData>
        </a:graphic>
      </p:graphicFrame>
      <p:graphicFrame>
        <p:nvGraphicFramePr>
          <p:cNvPr id="4" name="Table 3">
            <a:extLst>
              <a:ext uri="{FF2B5EF4-FFF2-40B4-BE49-F238E27FC236}">
                <a16:creationId xmlns:a16="http://schemas.microsoft.com/office/drawing/2014/main" id="{2D7CE7AD-1419-8700-6D51-2EFBAB42249E}"/>
              </a:ext>
            </a:extLst>
          </p:cNvPr>
          <p:cNvGraphicFramePr>
            <a:graphicFrameLocks noGrp="1"/>
          </p:cNvGraphicFramePr>
          <p:nvPr>
            <p:extLst>
              <p:ext uri="{D42A27DB-BD31-4B8C-83A1-F6EECF244321}">
                <p14:modId xmlns:p14="http://schemas.microsoft.com/office/powerpoint/2010/main" val="3867518434"/>
              </p:ext>
            </p:extLst>
          </p:nvPr>
        </p:nvGraphicFramePr>
        <p:xfrm>
          <a:off x="188640" y="8721461"/>
          <a:ext cx="6553197" cy="422539"/>
        </p:xfrm>
        <a:graphic>
          <a:graphicData uri="http://schemas.openxmlformats.org/drawingml/2006/table">
            <a:tbl>
              <a:tblPr firstRow="1">
                <a:tableStyleId>{5C22544A-7EE6-4342-B048-85BDC9FD1C3A}</a:tableStyleId>
              </a:tblPr>
              <a:tblGrid>
                <a:gridCol w="990054">
                  <a:extLst>
                    <a:ext uri="{9D8B030D-6E8A-4147-A177-3AD203B41FA5}">
                      <a16:colId xmlns:a16="http://schemas.microsoft.com/office/drawing/2014/main" val="1422553856"/>
                    </a:ext>
                  </a:extLst>
                </a:gridCol>
                <a:gridCol w="5563143">
                  <a:extLst>
                    <a:ext uri="{9D8B030D-6E8A-4147-A177-3AD203B41FA5}">
                      <a16:colId xmlns:a16="http://schemas.microsoft.com/office/drawing/2014/main" val="2609205894"/>
                    </a:ext>
                  </a:extLst>
                </a:gridCol>
              </a:tblGrid>
              <a:tr h="422539">
                <a:tc>
                  <a:txBody>
                    <a:bodyPr/>
                    <a:lstStyle/>
                    <a:p>
                      <a:pPr algn="ctr">
                        <a:spcBef>
                          <a:spcPts val="0"/>
                        </a:spcBef>
                        <a:spcAft>
                          <a:spcPts val="0"/>
                        </a:spcAft>
                      </a:pPr>
                      <a:r>
                        <a:rPr lang="en-GB" sz="800" dirty="0">
                          <a:effectLst/>
                          <a:latin typeface="Roboto" panose="02000000000000000000" pitchFamily="2" charset="0"/>
                          <a:ea typeface="Roboto" panose="02000000000000000000" pitchFamily="2" charset="0"/>
                          <a:cs typeface="Roboto" panose="02000000000000000000" pitchFamily="2" charset="0"/>
                        </a:rPr>
                        <a:t>20:00-23:00</a:t>
                      </a:r>
                      <a:endParaRPr lang="en-GB" sz="800" dirty="0">
                        <a:solidFill>
                          <a:srgbClr val="000000"/>
                        </a:solidFill>
                        <a:effectLst/>
                        <a:latin typeface="Roboto" panose="02000000000000000000" pitchFamily="2" charset="0"/>
                        <a:ea typeface="Roboto" panose="02000000000000000000" pitchFamily="2" charset="0"/>
                        <a:cs typeface="Roboto" panose="02000000000000000000" pitchFamily="2" charset="0"/>
                      </a:endParaRPr>
                    </a:p>
                  </a:txBody>
                  <a:tcPr marL="62154" marR="62154" marT="0" marB="0" anchor="ctr">
                    <a:solidFill>
                      <a:schemeClr val="accent1">
                        <a:lumMod val="40000"/>
                        <a:lumOff val="60000"/>
                      </a:schemeClr>
                    </a:solidFill>
                  </a:tcPr>
                </a:tc>
                <a:tc>
                  <a:txBody>
                    <a:bodyPr/>
                    <a:lstStyle/>
                    <a:p>
                      <a:pPr marL="0" algn="ctr" defTabSz="914400" rtl="0" eaLnBrk="1" latinLnBrk="0" hangingPunct="1">
                        <a:spcBef>
                          <a:spcPts val="0"/>
                        </a:spcBef>
                        <a:spcAft>
                          <a:spcPts val="0"/>
                        </a:spcAft>
                      </a:pPr>
                      <a:r>
                        <a:rPr lang="en-GB" sz="800" kern="1200" dirty="0">
                          <a:solidFill>
                            <a:schemeClr val="dk1"/>
                          </a:solidFill>
                          <a:effectLst/>
                          <a:latin typeface="Roboto" panose="02000000000000000000" pitchFamily="2" charset="0"/>
                          <a:ea typeface="Roboto" panose="02000000000000000000" pitchFamily="2" charset="0"/>
                          <a:cs typeface="Roboto" panose="02000000000000000000" pitchFamily="2" charset="0"/>
                        </a:rPr>
                        <a:t> Social dinner – faculty only</a:t>
                      </a:r>
                    </a:p>
                  </a:txBody>
                  <a:tcPr marL="62154" marR="62154" marT="0" marB="0" anchor="ctr">
                    <a:solidFill>
                      <a:schemeClr val="accent1">
                        <a:lumMod val="40000"/>
                        <a:lumOff val="60000"/>
                      </a:schemeClr>
                    </a:solidFill>
                  </a:tcPr>
                </a:tc>
                <a:extLst>
                  <a:ext uri="{0D108BD9-81ED-4DB2-BD59-A6C34878D82A}">
                    <a16:rowId xmlns:a16="http://schemas.microsoft.com/office/drawing/2014/main" val="981518713"/>
                  </a:ext>
                </a:extLst>
              </a:tr>
            </a:tbl>
          </a:graphicData>
        </a:graphic>
      </p:graphicFrame>
    </p:spTree>
    <p:extLst>
      <p:ext uri="{BB962C8B-B14F-4D97-AF65-F5344CB8AC3E}">
        <p14:creationId xmlns:p14="http://schemas.microsoft.com/office/powerpoint/2010/main" val="3591297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3D155D-C788-C51E-53DA-0B5C4E0D77E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DB65B06-F67C-1707-CDD8-0B67BF5FE9D8}"/>
              </a:ext>
            </a:extLst>
          </p:cNvPr>
          <p:cNvSpPr>
            <a:spLocks noGrp="1"/>
          </p:cNvSpPr>
          <p:nvPr>
            <p:ph type="subTitle" idx="1"/>
          </p:nvPr>
        </p:nvSpPr>
        <p:spPr/>
        <p:txBody>
          <a:bodyPr/>
          <a:lstStyle/>
          <a:p>
            <a:endParaRPr lang="en-US" dirty="0"/>
          </a:p>
        </p:txBody>
      </p:sp>
      <p:graphicFrame>
        <p:nvGraphicFramePr>
          <p:cNvPr id="6" name="Table 4">
            <a:extLst>
              <a:ext uri="{FF2B5EF4-FFF2-40B4-BE49-F238E27FC236}">
                <a16:creationId xmlns:a16="http://schemas.microsoft.com/office/drawing/2014/main" id="{49803AAC-C212-F51C-CD94-9B84C6D3CF5C}"/>
              </a:ext>
            </a:extLst>
          </p:cNvPr>
          <p:cNvGraphicFramePr>
            <a:graphicFrameLocks noGrp="1"/>
          </p:cNvGraphicFramePr>
          <p:nvPr>
            <p:extLst>
              <p:ext uri="{D42A27DB-BD31-4B8C-83A1-F6EECF244321}">
                <p14:modId xmlns:p14="http://schemas.microsoft.com/office/powerpoint/2010/main" val="2977754916"/>
              </p:ext>
            </p:extLst>
          </p:nvPr>
        </p:nvGraphicFramePr>
        <p:xfrm>
          <a:off x="214009" y="1816925"/>
          <a:ext cx="6575898" cy="6776844"/>
        </p:xfrm>
        <a:graphic>
          <a:graphicData uri="http://schemas.openxmlformats.org/drawingml/2006/table">
            <a:tbl>
              <a:tblPr firstRow="1">
                <a:tableStyleId>{5C22544A-7EE6-4342-B048-85BDC9FD1C3A}</a:tableStyleId>
              </a:tblPr>
              <a:tblGrid>
                <a:gridCol w="1012936">
                  <a:extLst>
                    <a:ext uri="{9D8B030D-6E8A-4147-A177-3AD203B41FA5}">
                      <a16:colId xmlns:a16="http://schemas.microsoft.com/office/drawing/2014/main" val="20000"/>
                    </a:ext>
                  </a:extLst>
                </a:gridCol>
                <a:gridCol w="1053452">
                  <a:extLst>
                    <a:ext uri="{9D8B030D-6E8A-4147-A177-3AD203B41FA5}">
                      <a16:colId xmlns:a16="http://schemas.microsoft.com/office/drawing/2014/main" val="20001"/>
                    </a:ext>
                  </a:extLst>
                </a:gridCol>
                <a:gridCol w="968641">
                  <a:extLst>
                    <a:ext uri="{9D8B030D-6E8A-4147-A177-3AD203B41FA5}">
                      <a16:colId xmlns:a16="http://schemas.microsoft.com/office/drawing/2014/main" val="20002"/>
                    </a:ext>
                  </a:extLst>
                </a:gridCol>
                <a:gridCol w="2490282">
                  <a:extLst>
                    <a:ext uri="{9D8B030D-6E8A-4147-A177-3AD203B41FA5}">
                      <a16:colId xmlns:a16="http://schemas.microsoft.com/office/drawing/2014/main" val="945644652"/>
                    </a:ext>
                  </a:extLst>
                </a:gridCol>
                <a:gridCol w="1050587">
                  <a:extLst>
                    <a:ext uri="{9D8B030D-6E8A-4147-A177-3AD203B41FA5}">
                      <a16:colId xmlns:a16="http://schemas.microsoft.com/office/drawing/2014/main" val="827143310"/>
                    </a:ext>
                  </a:extLst>
                </a:gridCol>
              </a:tblGrid>
              <a:tr h="331823">
                <a:tc gridSpan="5">
                  <a:txBody>
                    <a:bodyPr/>
                    <a:lstStyle/>
                    <a:p>
                      <a:pPr algn="ctr">
                        <a:spcAft>
                          <a:spcPts val="0"/>
                        </a:spcAft>
                      </a:pPr>
                      <a:r>
                        <a:rPr lang="it-IT" sz="800" dirty="0">
                          <a:effectLst/>
                          <a:latin typeface="+mn-lt"/>
                        </a:rPr>
                        <a:t>7</a:t>
                      </a:r>
                      <a:r>
                        <a:rPr lang="it-IT" sz="800" baseline="30000" dirty="0">
                          <a:effectLst/>
                          <a:latin typeface="+mn-lt"/>
                        </a:rPr>
                        <a:t>th</a:t>
                      </a:r>
                      <a:r>
                        <a:rPr lang="it-IT" sz="800" dirty="0">
                          <a:effectLst/>
                          <a:latin typeface="+mn-lt"/>
                        </a:rPr>
                        <a:t> </a:t>
                      </a:r>
                      <a:r>
                        <a:rPr lang="nl-BE" sz="800" dirty="0" err="1">
                          <a:effectLst/>
                          <a:latin typeface="+mn-lt"/>
                        </a:rPr>
                        <a:t>October</a:t>
                      </a:r>
                      <a:r>
                        <a:rPr lang="nl-BE" sz="800" dirty="0">
                          <a:effectLst/>
                          <a:latin typeface="+mn-lt"/>
                        </a:rPr>
                        <a:t> 2023: Companies session </a:t>
                      </a:r>
                      <a:r>
                        <a:rPr lang="nl-BE" sz="800" dirty="0" err="1">
                          <a:effectLst/>
                          <a:latin typeface="+mn-lt"/>
                        </a:rPr>
                        <a:t>with</a:t>
                      </a:r>
                      <a:r>
                        <a:rPr lang="nl-BE" sz="800" dirty="0">
                          <a:effectLst/>
                          <a:latin typeface="+mn-lt"/>
                        </a:rPr>
                        <a:t> focus on practical </a:t>
                      </a:r>
                      <a:r>
                        <a:rPr lang="nl-BE" sz="800" dirty="0" err="1">
                          <a:effectLst/>
                          <a:latin typeface="+mn-lt"/>
                        </a:rPr>
                        <a:t>applications</a:t>
                      </a:r>
                      <a:endParaRPr lang="en-GB" sz="800" dirty="0">
                        <a:solidFill>
                          <a:srgbClr val="000000"/>
                        </a:solidFill>
                        <a:effectLst/>
                        <a:latin typeface="+mn-lt"/>
                        <a:ea typeface="Times New Roman"/>
                      </a:endParaRPr>
                    </a:p>
                  </a:txBody>
                  <a:tcPr marL="62154" marR="62154" marT="0" marB="0" anchor="ctr"/>
                </a:tc>
                <a:tc hMerge="1">
                  <a:txBody>
                    <a:bodyPr/>
                    <a:lstStyle/>
                    <a:p>
                      <a:endParaRPr lang="el-GR"/>
                    </a:p>
                  </a:txBody>
                  <a:tcPr/>
                </a:tc>
                <a:tc hMerge="1">
                  <a:txBody>
                    <a:bodyPr/>
                    <a:lstStyle/>
                    <a:p>
                      <a:endParaRPr lang="el-GR"/>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0"/>
                  </a:ext>
                </a:extLst>
              </a:tr>
              <a:tr h="286785">
                <a:tc>
                  <a:txBody>
                    <a:bodyPr/>
                    <a:lstStyle/>
                    <a:p>
                      <a:pPr algn="ctr">
                        <a:spcAft>
                          <a:spcPts val="0"/>
                        </a:spcAft>
                      </a:pP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dirty="0">
                          <a:effectLst/>
                          <a:latin typeface="+mn-lt"/>
                        </a:rPr>
                        <a:t>Session</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dirty="0">
                          <a:effectLst/>
                          <a:latin typeface="+mn-lt"/>
                        </a:rPr>
                        <a:t>Title</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a:effectLst/>
                          <a:latin typeface="+mn-lt"/>
                        </a:rPr>
                        <a:t>Description</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tc>
                  <a:txBody>
                    <a:bodyPr/>
                    <a:lstStyle/>
                    <a:p>
                      <a:pPr algn="ctr">
                        <a:spcAft>
                          <a:spcPts val="0"/>
                        </a:spcAft>
                      </a:pPr>
                      <a:r>
                        <a:rPr lang="en-GB" sz="800" b="1">
                          <a:effectLst/>
                          <a:latin typeface="+mn-lt"/>
                        </a:rPr>
                        <a:t>Lecturer</a:t>
                      </a:r>
                      <a:endParaRPr lang="en-GB" sz="800" b="1" dirty="0">
                        <a:solidFill>
                          <a:srgbClr val="000000"/>
                        </a:solidFill>
                        <a:effectLst/>
                        <a:latin typeface="+mn-lt"/>
                        <a:ea typeface="Times New Roman"/>
                      </a:endParaRPr>
                    </a:p>
                  </a:txBody>
                  <a:tcPr marL="62154" marR="62154" marT="0" marB="0" anchor="ctr">
                    <a:solidFill>
                      <a:schemeClr val="accent1">
                        <a:lumMod val="60000"/>
                        <a:lumOff val="40000"/>
                      </a:schemeClr>
                    </a:solidFill>
                  </a:tcPr>
                </a:tc>
                <a:extLst>
                  <a:ext uri="{0D108BD9-81ED-4DB2-BD59-A6C34878D82A}">
                    <a16:rowId xmlns:a16="http://schemas.microsoft.com/office/drawing/2014/main" val="10001"/>
                  </a:ext>
                </a:extLst>
              </a:tr>
              <a:tr h="581632">
                <a:tc>
                  <a:txBody>
                    <a:bodyPr/>
                    <a:lstStyle/>
                    <a:p>
                      <a:pPr algn="ctr">
                        <a:spcAft>
                          <a:spcPts val="0"/>
                        </a:spcAft>
                      </a:pPr>
                      <a:r>
                        <a:rPr lang="en-GB" sz="800" dirty="0">
                          <a:solidFill>
                            <a:srgbClr val="000000"/>
                          </a:solidFill>
                          <a:effectLst/>
                          <a:latin typeface="+mn-lt"/>
                          <a:ea typeface="Times New Roman"/>
                        </a:rPr>
                        <a:t>9.00-10.30</a:t>
                      </a:r>
                    </a:p>
                  </a:txBody>
                  <a:tcPr marL="62154" marR="62154" marT="0" marB="0" anchor="ctr"/>
                </a:tc>
                <a:tc>
                  <a:txBody>
                    <a:bodyPr/>
                    <a:lstStyle/>
                    <a:p>
                      <a:pPr marL="0" algn="ctr" defTabSz="914400" rtl="0" eaLnBrk="1" latinLnBrk="0" hangingPunct="1">
                        <a:spcAft>
                          <a:spcPts val="0"/>
                        </a:spcAft>
                      </a:pPr>
                      <a:r>
                        <a:rPr lang="en-GB" sz="800" kern="1200" noProof="0" dirty="0">
                          <a:solidFill>
                            <a:srgbClr val="000000"/>
                          </a:solidFill>
                          <a:effectLst/>
                          <a:latin typeface="+mn-lt"/>
                          <a:ea typeface="Times New Roman"/>
                          <a:cs typeface="+mn-cs"/>
                        </a:rPr>
                        <a:t>Case study on selected AI applications on one or more of  the following topics:</a:t>
                      </a:r>
                    </a:p>
                    <a:p>
                      <a:pPr marL="0" algn="ctr" defTabSz="914400" rtl="0" eaLnBrk="1" latinLnBrk="0" hangingPunct="1">
                        <a:spcAft>
                          <a:spcPts val="0"/>
                        </a:spcAft>
                      </a:pPr>
                      <a:endParaRPr lang="en-GB" sz="800" kern="1200" noProof="0" dirty="0">
                        <a:solidFill>
                          <a:srgbClr val="000000"/>
                        </a:solidFill>
                        <a:effectLst/>
                        <a:latin typeface="+mn-lt"/>
                        <a:ea typeface="Times New Roman"/>
                        <a:cs typeface="+mn-cs"/>
                      </a:endParaRPr>
                    </a:p>
                    <a:p>
                      <a:pPr marL="171450" indent="-171450" algn="l" defTabSz="914400" rtl="0" eaLnBrk="1" latinLnBrk="0" hangingPunct="1">
                        <a:spcAft>
                          <a:spcPts val="0"/>
                        </a:spcAft>
                        <a:buFontTx/>
                        <a:buChar char="-"/>
                      </a:pPr>
                      <a:r>
                        <a:rPr lang="en-GB" sz="800" b="1" kern="1200" noProof="0" dirty="0">
                          <a:solidFill>
                            <a:srgbClr val="000000"/>
                          </a:solidFill>
                          <a:effectLst/>
                          <a:latin typeface="+mn-lt"/>
                          <a:ea typeface="Times New Roman"/>
                          <a:cs typeface="+mn-cs"/>
                        </a:rPr>
                        <a:t>Model evaluation for safety and performance</a:t>
                      </a:r>
                    </a:p>
                    <a:p>
                      <a:pPr marL="171450" indent="-171450" algn="l" defTabSz="914400" rtl="0" eaLnBrk="1" latinLnBrk="0" hangingPunct="1">
                        <a:spcAft>
                          <a:spcPts val="0"/>
                        </a:spcAft>
                        <a:buFontTx/>
                        <a:buChar char="-"/>
                      </a:pPr>
                      <a:r>
                        <a:rPr lang="en-US" sz="800" b="1" kern="1200" noProof="0" dirty="0">
                          <a:solidFill>
                            <a:srgbClr val="000000"/>
                          </a:solidFill>
                          <a:effectLst/>
                          <a:latin typeface="+mn-lt"/>
                          <a:ea typeface="Times New Roman"/>
                          <a:cs typeface="+mn-cs"/>
                        </a:rPr>
                        <a:t>Software QA procedures: what does it mean for companies?</a:t>
                      </a:r>
                      <a:endParaRPr lang="en-GB" sz="800" b="1" kern="1200" noProof="0" dirty="0">
                        <a:solidFill>
                          <a:srgbClr val="000000"/>
                        </a:solidFill>
                        <a:effectLst/>
                        <a:latin typeface="+mn-lt"/>
                        <a:ea typeface="Times New Roman"/>
                        <a:cs typeface="+mn-cs"/>
                      </a:endParaRPr>
                    </a:p>
                    <a:p>
                      <a:pPr marL="0" algn="ctr" defTabSz="914400" rtl="0" eaLnBrk="1" latinLnBrk="0" hangingPunct="1">
                        <a:spcAft>
                          <a:spcPts val="0"/>
                        </a:spcAft>
                      </a:pPr>
                      <a:endParaRPr lang="en-GB" sz="800" kern="1200" noProof="0" dirty="0">
                        <a:solidFill>
                          <a:srgbClr val="000000"/>
                        </a:solidFill>
                        <a:effectLst/>
                        <a:latin typeface="+mn-lt"/>
                        <a:ea typeface="Times New Roman"/>
                        <a:cs typeface="+mn-cs"/>
                      </a:endParaRPr>
                    </a:p>
                  </a:txBody>
                  <a:tcPr marL="62154" marR="62154" marT="0" marB="0" anchor="ctr"/>
                </a:tc>
                <a:tc gridSpan="2">
                  <a:txBody>
                    <a:bodyPr/>
                    <a:lstStyle/>
                    <a:p>
                      <a:pPr marL="0" algn="ctr" defTabSz="914400" rtl="0" eaLnBrk="1" latinLnBrk="0" hangingPunct="1">
                        <a:spcAft>
                          <a:spcPts val="0"/>
                        </a:spcAft>
                      </a:pPr>
                      <a:r>
                        <a:rPr lang="it-IT" sz="800" kern="1200" dirty="0">
                          <a:solidFill>
                            <a:srgbClr val="000000"/>
                          </a:solidFill>
                          <a:effectLst/>
                          <a:latin typeface="+mn-lt"/>
                          <a:ea typeface="Times New Roman"/>
                          <a:cs typeface="+mn-cs"/>
                        </a:rPr>
                        <a:t>10-15 </a:t>
                      </a:r>
                      <a:r>
                        <a:rPr lang="it-IT" sz="800" kern="1200" dirty="0" err="1">
                          <a:solidFill>
                            <a:srgbClr val="000000"/>
                          </a:solidFill>
                          <a:effectLst/>
                          <a:latin typeface="+mn-lt"/>
                          <a:ea typeface="Times New Roman"/>
                          <a:cs typeface="+mn-cs"/>
                        </a:rPr>
                        <a:t>min</a:t>
                      </a:r>
                      <a:r>
                        <a:rPr lang="it-IT" sz="800" kern="1200" dirty="0">
                          <a:solidFill>
                            <a:srgbClr val="000000"/>
                          </a:solidFill>
                          <a:effectLst/>
                          <a:latin typeface="+mn-lt"/>
                          <a:ea typeface="Times New Roman"/>
                          <a:cs typeface="+mn-cs"/>
                        </a:rPr>
                        <a:t> </a:t>
                      </a:r>
                      <a:r>
                        <a:rPr lang="it-IT" sz="800" kern="1200" dirty="0" err="1">
                          <a:solidFill>
                            <a:srgbClr val="000000"/>
                          </a:solidFill>
                          <a:effectLst/>
                          <a:latin typeface="+mn-lt"/>
                          <a:ea typeface="Times New Roman"/>
                          <a:cs typeface="+mn-cs"/>
                        </a:rPr>
                        <a:t>pres</a:t>
                      </a:r>
                      <a:r>
                        <a:rPr lang="it-IT" sz="800" kern="1200" dirty="0">
                          <a:solidFill>
                            <a:srgbClr val="000000"/>
                          </a:solidFill>
                          <a:effectLst/>
                          <a:latin typeface="+mn-lt"/>
                          <a:ea typeface="Times New Roman"/>
                          <a:cs typeface="+mn-cs"/>
                        </a:rPr>
                        <a:t> (+/-12 companies) </a:t>
                      </a:r>
                      <a:r>
                        <a:rPr lang="it-IT" sz="800" kern="1200" dirty="0" err="1">
                          <a:solidFill>
                            <a:srgbClr val="000000"/>
                          </a:solidFill>
                          <a:effectLst/>
                          <a:latin typeface="+mn-lt"/>
                          <a:ea typeface="Times New Roman"/>
                          <a:cs typeface="+mn-cs"/>
                        </a:rPr>
                        <a:t>including</a:t>
                      </a:r>
                      <a:r>
                        <a:rPr lang="it-IT" sz="800" kern="1200" dirty="0">
                          <a:solidFill>
                            <a:srgbClr val="000000"/>
                          </a:solidFill>
                          <a:effectLst/>
                          <a:latin typeface="+mn-lt"/>
                          <a:ea typeface="Times New Roman"/>
                          <a:cs typeface="+mn-cs"/>
                        </a:rPr>
                        <a:t> 5 </a:t>
                      </a:r>
                      <a:r>
                        <a:rPr lang="it-IT" sz="800" kern="1200" dirty="0" err="1">
                          <a:solidFill>
                            <a:srgbClr val="000000"/>
                          </a:solidFill>
                          <a:effectLst/>
                          <a:latin typeface="+mn-lt"/>
                          <a:ea typeface="Times New Roman"/>
                          <a:cs typeface="+mn-cs"/>
                        </a:rPr>
                        <a:t>min</a:t>
                      </a:r>
                      <a:r>
                        <a:rPr lang="it-IT" sz="800" kern="1200" dirty="0">
                          <a:solidFill>
                            <a:srgbClr val="000000"/>
                          </a:solidFill>
                          <a:effectLst/>
                          <a:latin typeface="+mn-lt"/>
                          <a:ea typeface="Times New Roman"/>
                          <a:cs typeface="+mn-cs"/>
                        </a:rPr>
                        <a:t> </a:t>
                      </a:r>
                      <a:r>
                        <a:rPr lang="it-IT" sz="800" kern="1200" dirty="0" err="1">
                          <a:solidFill>
                            <a:srgbClr val="000000"/>
                          </a:solidFill>
                          <a:effectLst/>
                          <a:latin typeface="+mn-lt"/>
                          <a:ea typeface="Times New Roman"/>
                          <a:cs typeface="+mn-cs"/>
                        </a:rPr>
                        <a:t>questions</a:t>
                      </a:r>
                      <a:endParaRPr lang="it-IT" sz="800" kern="1200" dirty="0">
                        <a:solidFill>
                          <a:srgbClr val="000000"/>
                        </a:solidFill>
                        <a:effectLst/>
                        <a:latin typeface="+mn-lt"/>
                        <a:ea typeface="Times New Roman"/>
                        <a:cs typeface="+mn-cs"/>
                      </a:endParaRPr>
                    </a:p>
                    <a:p>
                      <a:pPr marL="0" algn="ctr" defTabSz="914400" rtl="0" eaLnBrk="1" latinLnBrk="0" hangingPunct="1">
                        <a:spcAft>
                          <a:spcPts val="0"/>
                        </a:spcAft>
                      </a:pPr>
                      <a:r>
                        <a:rPr lang="it-IT" sz="800" kern="1200" dirty="0">
                          <a:solidFill>
                            <a:srgbClr val="000000"/>
                          </a:solidFill>
                          <a:effectLst/>
                          <a:latin typeface="+mn-lt"/>
                          <a:ea typeface="Times New Roman"/>
                          <a:cs typeface="+mn-cs"/>
                        </a:rPr>
                        <a:t>Focus on 3 use </a:t>
                      </a:r>
                      <a:r>
                        <a:rPr lang="it-IT" sz="800" kern="1200" dirty="0" err="1">
                          <a:solidFill>
                            <a:srgbClr val="000000"/>
                          </a:solidFill>
                          <a:effectLst/>
                          <a:latin typeface="+mn-lt"/>
                          <a:ea typeface="Times New Roman"/>
                          <a:cs typeface="+mn-cs"/>
                        </a:rPr>
                        <a:t>cases</a:t>
                      </a:r>
                      <a:r>
                        <a:rPr lang="it-IT" sz="800" kern="1200" dirty="0">
                          <a:solidFill>
                            <a:srgbClr val="000000"/>
                          </a:solidFill>
                          <a:effectLst/>
                          <a:latin typeface="+mn-lt"/>
                          <a:ea typeface="Times New Roman"/>
                          <a:cs typeface="+mn-cs"/>
                        </a:rPr>
                        <a:t>: </a:t>
                      </a:r>
                    </a:p>
                    <a:p>
                      <a:pPr marL="0" algn="ctr" defTabSz="914400" rtl="0" eaLnBrk="1" latinLnBrk="0" hangingPunct="1">
                        <a:spcAft>
                          <a:spcPts val="0"/>
                        </a:spcAft>
                      </a:pPr>
                      <a:r>
                        <a:rPr lang="it-IT" sz="800" kern="1200" dirty="0" err="1">
                          <a:solidFill>
                            <a:srgbClr val="000000"/>
                          </a:solidFill>
                          <a:effectLst/>
                          <a:latin typeface="+mn-lt"/>
                          <a:ea typeface="Times New Roman"/>
                          <a:cs typeface="+mn-cs"/>
                        </a:rPr>
                        <a:t>Mammography</a:t>
                      </a:r>
                      <a:r>
                        <a:rPr lang="it-IT" sz="800" kern="1200" dirty="0">
                          <a:solidFill>
                            <a:srgbClr val="000000"/>
                          </a:solidFill>
                          <a:effectLst/>
                          <a:latin typeface="+mn-lt"/>
                          <a:ea typeface="Times New Roman"/>
                          <a:cs typeface="+mn-cs"/>
                        </a:rPr>
                        <a:t>, MRI Prostate, CT </a:t>
                      </a:r>
                      <a:r>
                        <a:rPr lang="it-IT" sz="800" kern="1200" dirty="0" err="1">
                          <a:solidFill>
                            <a:srgbClr val="000000"/>
                          </a:solidFill>
                          <a:effectLst/>
                          <a:latin typeface="+mn-lt"/>
                          <a:ea typeface="Times New Roman"/>
                          <a:cs typeface="+mn-cs"/>
                        </a:rPr>
                        <a:t>stroke</a:t>
                      </a:r>
                      <a:r>
                        <a:rPr lang="it-IT" sz="800" kern="1200" dirty="0">
                          <a:solidFill>
                            <a:srgbClr val="000000"/>
                          </a:solidFill>
                          <a:effectLst/>
                          <a:latin typeface="+mn-lt"/>
                          <a:ea typeface="Times New Roman"/>
                          <a:cs typeface="+mn-cs"/>
                        </a:rPr>
                        <a:t> </a:t>
                      </a:r>
                    </a:p>
                  </a:txBody>
                  <a:tcPr marL="62154" marR="62154" marT="0" marB="0" anchor="ctr"/>
                </a:tc>
                <a:tc hMerge="1">
                  <a:txBody>
                    <a:bodyPr/>
                    <a:lstStyle/>
                    <a:p>
                      <a:pPr marL="0" algn="ctr" defTabSz="914400" rtl="0" eaLnBrk="1" latinLnBrk="0" hangingPunct="1">
                        <a:spcAft>
                          <a:spcPts val="0"/>
                        </a:spcAft>
                      </a:pPr>
                      <a:endParaRPr lang="it-IT" sz="800" kern="1200" dirty="0">
                        <a:solidFill>
                          <a:srgbClr val="000000"/>
                        </a:solidFill>
                        <a:effectLst/>
                        <a:latin typeface="+mn-lt"/>
                        <a:ea typeface="Times New Roman"/>
                        <a:cs typeface="+mn-cs"/>
                      </a:endParaRPr>
                    </a:p>
                  </a:txBody>
                  <a:tcPr marL="62154" marR="62154" marT="0" marB="0" anchor="ctr"/>
                </a:tc>
                <a:tc>
                  <a:txBody>
                    <a:bodyPr/>
                    <a:lstStyle/>
                    <a:p>
                      <a:pPr marL="0" algn="ctr" defTabSz="914400" rtl="0" eaLnBrk="1" latinLnBrk="0" hangingPunct="1">
                        <a:spcAft>
                          <a:spcPts val="0"/>
                        </a:spcAft>
                      </a:pPr>
                      <a:r>
                        <a:rPr lang="en-GB" sz="800" kern="1200" noProof="0" dirty="0">
                          <a:solidFill>
                            <a:srgbClr val="000000"/>
                          </a:solidFill>
                          <a:effectLst/>
                          <a:latin typeface="+mn-lt"/>
                          <a:ea typeface="Times New Roman"/>
                          <a:cs typeface="+mn-cs"/>
                        </a:rPr>
                        <a:t>Companies presentations</a:t>
                      </a:r>
                      <a:endParaRPr lang="it-IT" sz="800" kern="1200" dirty="0">
                        <a:solidFill>
                          <a:srgbClr val="000000"/>
                        </a:solidFill>
                        <a:effectLst/>
                        <a:latin typeface="+mn-lt"/>
                        <a:ea typeface="Times New Roman"/>
                        <a:cs typeface="+mn-cs"/>
                      </a:endParaRPr>
                    </a:p>
                  </a:txBody>
                  <a:tcPr marL="62154" marR="62154" marT="0" marB="0" anchor="ctr"/>
                </a:tc>
                <a:extLst>
                  <a:ext uri="{0D108BD9-81ED-4DB2-BD59-A6C34878D82A}">
                    <a16:rowId xmlns:a16="http://schemas.microsoft.com/office/drawing/2014/main" val="10002"/>
                  </a:ext>
                </a:extLst>
              </a:tr>
              <a:tr h="426752">
                <a:tc>
                  <a:txBody>
                    <a:bodyPr/>
                    <a:lstStyle/>
                    <a:p>
                      <a:pPr algn="ctr">
                        <a:spcAft>
                          <a:spcPts val="0"/>
                        </a:spcAft>
                      </a:pPr>
                      <a:r>
                        <a:rPr lang="en-GB" sz="800" dirty="0">
                          <a:effectLst/>
                          <a:latin typeface="+mn-lt"/>
                        </a:rPr>
                        <a:t>10:30-11:00</a:t>
                      </a:r>
                      <a:endParaRPr lang="en-GB" sz="800" dirty="0">
                        <a:solidFill>
                          <a:srgbClr val="000000"/>
                        </a:solidFill>
                        <a:effectLst/>
                        <a:latin typeface="+mn-lt"/>
                        <a:ea typeface="Times New Roman"/>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Aft>
                          <a:spcPts val="0"/>
                        </a:spcAft>
                      </a:pPr>
                      <a:r>
                        <a:rPr lang="en-GB" sz="800" kern="1200" dirty="0">
                          <a:solidFill>
                            <a:srgbClr val="000000"/>
                          </a:solidFill>
                          <a:effectLst/>
                          <a:latin typeface="+mn-lt"/>
                          <a:ea typeface="Times New Roman"/>
                          <a:cs typeface="+mn-cs"/>
                        </a:rPr>
                        <a:t>Coffee break</a:t>
                      </a:r>
                    </a:p>
                  </a:txBody>
                  <a:tcPr marL="62154" marR="62154" marT="0" marB="0" anchor="ctr">
                    <a:solidFill>
                      <a:schemeClr val="accent1">
                        <a:lumMod val="40000"/>
                        <a:lumOff val="60000"/>
                      </a:schemeClr>
                    </a:solidFill>
                  </a:tcPr>
                </a:tc>
                <a:tc hMerge="1">
                  <a:txBody>
                    <a:bodyPr/>
                    <a:lstStyle/>
                    <a:p>
                      <a:pPr algn="ctr">
                        <a:spcAft>
                          <a:spcPts val="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6"/>
                  </a:ext>
                </a:extLst>
              </a:tr>
              <a:tr h="1061016">
                <a:tc>
                  <a:txBody>
                    <a:bodyPr/>
                    <a:lstStyle/>
                    <a:p>
                      <a:pPr algn="ctr">
                        <a:spcAft>
                          <a:spcPts val="0"/>
                        </a:spcAft>
                      </a:pPr>
                      <a:r>
                        <a:rPr lang="en-GB" sz="800" dirty="0">
                          <a:effectLst/>
                          <a:latin typeface="+mn-lt"/>
                        </a:rPr>
                        <a:t>11:00-12:30</a:t>
                      </a:r>
                      <a:endParaRPr lang="en-GB" sz="800" dirty="0">
                        <a:solidFill>
                          <a:srgbClr val="000000"/>
                        </a:solidFill>
                        <a:effectLst/>
                        <a:latin typeface="+mn-lt"/>
                        <a:ea typeface="Times New Roman"/>
                      </a:endParaRPr>
                    </a:p>
                  </a:txBody>
                  <a:tcPr marL="62154" marR="62154" marT="0" marB="0" anchor="ctr"/>
                </a:tc>
                <a:tc>
                  <a:txBody>
                    <a:bodyPr/>
                    <a:lstStyle/>
                    <a:p>
                      <a:pPr marL="0" algn="ctr" defTabSz="914400" rtl="0" eaLnBrk="1" latinLnBrk="0" hangingPunct="1">
                        <a:spcAft>
                          <a:spcPts val="0"/>
                        </a:spcAft>
                      </a:pPr>
                      <a:r>
                        <a:rPr lang="en-GB" sz="800" kern="1200" noProof="0" dirty="0">
                          <a:solidFill>
                            <a:srgbClr val="000000"/>
                          </a:solidFill>
                          <a:effectLst/>
                          <a:latin typeface="+mn-lt"/>
                          <a:ea typeface="Times New Roman"/>
                          <a:cs typeface="+mn-cs"/>
                        </a:rPr>
                        <a:t>Case study on selected AI applications on one or more of the following topics:</a:t>
                      </a:r>
                    </a:p>
                    <a:p>
                      <a:pPr marL="0" algn="ctr" defTabSz="914400" rtl="0" eaLnBrk="1" latinLnBrk="0" hangingPunct="1">
                        <a:spcAft>
                          <a:spcPts val="0"/>
                        </a:spcAft>
                      </a:pPr>
                      <a:endParaRPr lang="en-GB" sz="800" kern="1200" noProof="0" dirty="0">
                        <a:solidFill>
                          <a:srgbClr val="000000"/>
                        </a:solidFill>
                        <a:effectLst/>
                        <a:latin typeface="+mn-lt"/>
                        <a:ea typeface="Times New Roman"/>
                        <a:cs typeface="+mn-cs"/>
                      </a:endParaRPr>
                    </a:p>
                    <a:p>
                      <a:pPr marL="171450" indent="-171450" algn="l" defTabSz="914400" rtl="0" eaLnBrk="1" latinLnBrk="0" hangingPunct="1">
                        <a:spcAft>
                          <a:spcPts val="0"/>
                        </a:spcAft>
                        <a:buFontTx/>
                        <a:buChar char="-"/>
                      </a:pPr>
                      <a:r>
                        <a:rPr lang="en-GB" sz="800" kern="1200" noProof="0" dirty="0">
                          <a:solidFill>
                            <a:srgbClr val="000000"/>
                          </a:solidFill>
                          <a:effectLst/>
                          <a:latin typeface="+mn-lt"/>
                          <a:ea typeface="Times New Roman"/>
                          <a:cs typeface="+mn-cs"/>
                        </a:rPr>
                        <a:t>Data collection and standardization </a:t>
                      </a:r>
                    </a:p>
                    <a:p>
                      <a:pPr marL="171450" indent="-171450" algn="l" defTabSz="914400" rtl="0" eaLnBrk="1" latinLnBrk="0" hangingPunct="1">
                        <a:spcAft>
                          <a:spcPts val="0"/>
                        </a:spcAft>
                        <a:buFontTx/>
                        <a:buChar char="-"/>
                      </a:pPr>
                      <a:r>
                        <a:rPr lang="en-GB" sz="800" kern="1200" noProof="0" dirty="0">
                          <a:solidFill>
                            <a:srgbClr val="000000"/>
                          </a:solidFill>
                          <a:effectLst/>
                          <a:latin typeface="+mn-lt"/>
                          <a:ea typeface="Times New Roman"/>
                          <a:cs typeface="+mn-cs"/>
                        </a:rPr>
                        <a:t>Model evaluation for safety and performance</a:t>
                      </a:r>
                    </a:p>
                    <a:p>
                      <a:pPr marL="171450" indent="-171450" algn="l" defTabSz="914400" rtl="0" eaLnBrk="1" latinLnBrk="0" hangingPunct="1">
                        <a:spcAft>
                          <a:spcPts val="0"/>
                        </a:spcAft>
                        <a:buFontTx/>
                        <a:buChar char="-"/>
                      </a:pPr>
                      <a:r>
                        <a:rPr lang="en-GB" sz="800" kern="1200" noProof="0" dirty="0">
                          <a:solidFill>
                            <a:srgbClr val="000000"/>
                          </a:solidFill>
                          <a:effectLst/>
                          <a:latin typeface="+mn-lt"/>
                          <a:ea typeface="Times New Roman"/>
                          <a:cs typeface="+mn-cs"/>
                        </a:rPr>
                        <a:t>Implementation in clinical settings, interoperability and adoption</a:t>
                      </a:r>
                    </a:p>
                    <a:p>
                      <a:pPr marL="171450" marR="0" lvl="0" indent="-171450" algn="l" defTabSz="914400" rtl="0" eaLnBrk="1" fontAlgn="auto" latinLnBrk="0" hangingPunct="1">
                        <a:lnSpc>
                          <a:spcPct val="100000"/>
                        </a:lnSpc>
                        <a:spcBef>
                          <a:spcPts val="0"/>
                        </a:spcBef>
                        <a:spcAft>
                          <a:spcPts val="0"/>
                        </a:spcAft>
                        <a:buClr>
                          <a:srgbClr val="000000"/>
                        </a:buClr>
                        <a:buSzTx/>
                        <a:buFontTx/>
                        <a:buChar char="-"/>
                        <a:tabLst/>
                        <a:defRPr/>
                      </a:pPr>
                      <a:r>
                        <a:rPr lang="en-US" sz="800" kern="1200" noProof="0" dirty="0">
                          <a:solidFill>
                            <a:srgbClr val="000000"/>
                          </a:solidFill>
                          <a:effectLst/>
                          <a:latin typeface="+mn-lt"/>
                          <a:ea typeface="Times New Roman"/>
                          <a:cs typeface="+mn-cs"/>
                        </a:rPr>
                        <a:t>Software QA procedures: what does it mean for companies?</a:t>
                      </a:r>
                      <a:endParaRPr lang="en-GB" sz="800" kern="1200" noProof="0" dirty="0">
                        <a:solidFill>
                          <a:srgbClr val="000000"/>
                        </a:solidFill>
                        <a:effectLst/>
                        <a:latin typeface="+mn-lt"/>
                        <a:ea typeface="Times New Roman"/>
                        <a:cs typeface="+mn-cs"/>
                      </a:endParaRPr>
                    </a:p>
                    <a:p>
                      <a:pPr marL="171450" indent="-171450" algn="l" defTabSz="914400" rtl="0" eaLnBrk="1" latinLnBrk="0" hangingPunct="1">
                        <a:spcAft>
                          <a:spcPts val="0"/>
                        </a:spcAft>
                        <a:buFontTx/>
                        <a:buChar char="-"/>
                      </a:pPr>
                      <a:endParaRPr lang="en-GB" sz="800" kern="1200" noProof="0" dirty="0">
                        <a:solidFill>
                          <a:srgbClr val="000000"/>
                        </a:solidFill>
                        <a:effectLst/>
                        <a:latin typeface="+mn-lt"/>
                        <a:ea typeface="Times New Roman"/>
                        <a:cs typeface="+mn-cs"/>
                      </a:endParaRPr>
                    </a:p>
                    <a:p>
                      <a:pPr marL="0" algn="ctr" defTabSz="914400" rtl="0" eaLnBrk="1" latinLnBrk="0" hangingPunct="1">
                        <a:spcAft>
                          <a:spcPts val="0"/>
                        </a:spcAft>
                      </a:pPr>
                      <a:endParaRPr lang="it-IT" sz="800" kern="1200" dirty="0">
                        <a:solidFill>
                          <a:srgbClr val="000000"/>
                        </a:solidFill>
                        <a:effectLst/>
                        <a:latin typeface="+mn-lt"/>
                        <a:ea typeface="Times New Roman"/>
                        <a:cs typeface="+mn-cs"/>
                      </a:endParaRPr>
                    </a:p>
                  </a:txBody>
                  <a:tcPr marL="62154" marR="62154" marT="0" marB="0" anchor="ctr"/>
                </a:tc>
                <a:tc gridSpan="2">
                  <a:txBody>
                    <a:bodyPr/>
                    <a:lstStyle/>
                    <a:p>
                      <a:pPr marL="0" algn="ctr" defTabSz="914400" rtl="0" eaLnBrk="1" latinLnBrk="0" hangingPunct="1">
                        <a:spcAft>
                          <a:spcPts val="0"/>
                        </a:spcAft>
                      </a:pPr>
                      <a:endParaRPr lang="it-IT" sz="800" kern="1200" dirty="0">
                        <a:solidFill>
                          <a:srgbClr val="000000"/>
                        </a:solidFill>
                        <a:effectLst/>
                        <a:latin typeface="+mn-lt"/>
                        <a:ea typeface="Times New Roman"/>
                        <a:cs typeface="+mn-cs"/>
                      </a:endParaRPr>
                    </a:p>
                  </a:txBody>
                  <a:tcPr marL="62154" marR="62154" marT="0" marB="0" anchor="ctr"/>
                </a:tc>
                <a:tc hMerge="1">
                  <a:txBody>
                    <a:bodyPr/>
                    <a:lstStyle/>
                    <a:p>
                      <a:pPr marL="0" algn="ctr" defTabSz="914400" rtl="0" eaLnBrk="1" latinLnBrk="0" hangingPunct="1">
                        <a:spcAft>
                          <a:spcPts val="0"/>
                        </a:spcAft>
                      </a:pPr>
                      <a:endParaRPr lang="it-IT" sz="1000" kern="1200" dirty="0">
                        <a:solidFill>
                          <a:srgbClr val="000000"/>
                        </a:solidFill>
                        <a:effectLst/>
                        <a:latin typeface="Roboto"/>
                        <a:ea typeface="Times New Roman"/>
                        <a:cs typeface="+mn-cs"/>
                      </a:endParaRPr>
                    </a:p>
                  </a:txBody>
                  <a:tcPr marL="62154" marR="62154" marT="0" marB="0"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1000" kern="1200" noProof="0" dirty="0">
                          <a:solidFill>
                            <a:srgbClr val="000000"/>
                          </a:solidFill>
                          <a:effectLst/>
                          <a:latin typeface="+mn-lt"/>
                          <a:ea typeface="Times New Roman"/>
                          <a:cs typeface="+mn-cs"/>
                        </a:rPr>
                        <a:t>Companies presentations</a:t>
                      </a:r>
                      <a:endParaRPr lang="it-IT" sz="1000" kern="1200" dirty="0">
                        <a:solidFill>
                          <a:srgbClr val="000000"/>
                        </a:solidFill>
                        <a:effectLst/>
                        <a:latin typeface="+mn-lt"/>
                        <a:ea typeface="Times New Roman"/>
                        <a:cs typeface="+mn-cs"/>
                      </a:endParaRPr>
                    </a:p>
                    <a:p>
                      <a:pPr marL="0" algn="ctr" defTabSz="914400" rtl="0" eaLnBrk="1" latinLnBrk="0" hangingPunct="1">
                        <a:spcAft>
                          <a:spcPts val="0"/>
                        </a:spcAft>
                      </a:pPr>
                      <a:endParaRPr lang="en-US" sz="1000" kern="1200" dirty="0">
                        <a:solidFill>
                          <a:srgbClr val="000000"/>
                        </a:solidFill>
                        <a:effectLst/>
                        <a:latin typeface="Roboto"/>
                        <a:ea typeface="Times New Roman"/>
                        <a:cs typeface="+mn-cs"/>
                      </a:endParaRPr>
                    </a:p>
                  </a:txBody>
                  <a:tcPr marL="62154" marR="62154" marT="0" marB="0" anchor="ctr"/>
                </a:tc>
                <a:extLst>
                  <a:ext uri="{0D108BD9-81ED-4DB2-BD59-A6C34878D82A}">
                    <a16:rowId xmlns:a16="http://schemas.microsoft.com/office/drawing/2014/main" val="10007"/>
                  </a:ext>
                </a:extLst>
              </a:tr>
              <a:tr h="366382">
                <a:tc>
                  <a:txBody>
                    <a:bodyPr/>
                    <a:lstStyle/>
                    <a:p>
                      <a:pPr algn="ctr">
                        <a:spcAft>
                          <a:spcPts val="0"/>
                        </a:spcAft>
                      </a:pPr>
                      <a:r>
                        <a:rPr lang="en-GB" sz="800" dirty="0">
                          <a:effectLst/>
                          <a:latin typeface="+mn-lt"/>
                        </a:rPr>
                        <a:t>12:30-13:00</a:t>
                      </a:r>
                      <a:endParaRPr lang="en-GB" sz="800" dirty="0">
                        <a:solidFill>
                          <a:srgbClr val="000000"/>
                        </a:solidFill>
                        <a:effectLst/>
                        <a:latin typeface="+mn-lt"/>
                        <a:ea typeface="Times New Roman"/>
                      </a:endParaRP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Aft>
                          <a:spcPts val="0"/>
                        </a:spcAft>
                      </a:pPr>
                      <a:r>
                        <a:rPr lang="en-GB" sz="800" kern="1200" dirty="0">
                          <a:solidFill>
                            <a:srgbClr val="000000"/>
                          </a:solidFill>
                          <a:effectLst/>
                          <a:latin typeface="+mn-lt"/>
                          <a:ea typeface="Times New Roman"/>
                          <a:cs typeface="+mn-cs"/>
                        </a:rPr>
                        <a:t>Panel discussion: how can MPE and industry work together to ensure safe and performing AI tools in clinical settings? </a:t>
                      </a:r>
                    </a:p>
                  </a:txBody>
                  <a:tcPr marL="62154" marR="62154" marT="0" marB="0" anchor="ctr">
                    <a:solidFill>
                      <a:schemeClr val="accent1">
                        <a:lumMod val="40000"/>
                        <a:lumOff val="60000"/>
                      </a:schemeClr>
                    </a:solidFill>
                  </a:tcPr>
                </a:tc>
                <a:tc hMerge="1">
                  <a:txBody>
                    <a:bodyPr/>
                    <a:lstStyle/>
                    <a:p>
                      <a:pPr algn="ctr">
                        <a:spcAft>
                          <a:spcPts val="0"/>
                        </a:spcAft>
                      </a:pPr>
                      <a:endParaRPr lang="en-GB" sz="1000" dirty="0">
                        <a:solidFill>
                          <a:srgbClr val="000000"/>
                        </a:solidFill>
                        <a:effectLst/>
                        <a:latin typeface="Roboto"/>
                        <a:ea typeface="Times New Roman"/>
                      </a:endParaRPr>
                    </a:p>
                  </a:txBody>
                  <a:tcPr marL="62154" marR="62154" marT="0" marB="0" anchor="ct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10008"/>
                  </a:ext>
                </a:extLst>
              </a:tr>
              <a:tr h="366382">
                <a:tc>
                  <a:txBody>
                    <a:bodyPr/>
                    <a:lstStyle/>
                    <a:p>
                      <a:pPr algn="ctr">
                        <a:spcAft>
                          <a:spcPts val="0"/>
                        </a:spcAft>
                      </a:pPr>
                      <a:r>
                        <a:rPr lang="en-GB" sz="800" dirty="0">
                          <a:solidFill>
                            <a:srgbClr val="000000"/>
                          </a:solidFill>
                          <a:effectLst/>
                          <a:latin typeface="+mn-lt"/>
                          <a:ea typeface="Times New Roman"/>
                        </a:rPr>
                        <a:t>13:00-15:00</a:t>
                      </a:r>
                    </a:p>
                  </a:txBody>
                  <a:tcPr marL="62154" marR="62154" marT="0" marB="0" anchor="ctr">
                    <a:solidFill>
                      <a:schemeClr val="accent1">
                        <a:lumMod val="40000"/>
                        <a:lumOff val="60000"/>
                      </a:schemeClr>
                    </a:solidFill>
                  </a:tcPr>
                </a:tc>
                <a:tc gridSpan="4">
                  <a:txBody>
                    <a:bodyPr/>
                    <a:lstStyle/>
                    <a:p>
                      <a:pPr marL="0" algn="ctr" defTabSz="914400" rtl="0" eaLnBrk="1" latinLnBrk="0" hangingPunct="1">
                        <a:spcAft>
                          <a:spcPts val="0"/>
                        </a:spcAft>
                      </a:pPr>
                      <a:r>
                        <a:rPr lang="en-GB" sz="800" kern="1200" dirty="0">
                          <a:solidFill>
                            <a:srgbClr val="000000"/>
                          </a:solidFill>
                          <a:effectLst/>
                          <a:latin typeface="+mn-lt"/>
                          <a:ea typeface="Times New Roman"/>
                          <a:cs typeface="+mn-cs"/>
                        </a:rPr>
                        <a:t>Final Examination</a:t>
                      </a:r>
                    </a:p>
                  </a:txBody>
                  <a:tcPr marL="62154" marR="62154" marT="0" marB="0" anchor="ctr">
                    <a:solidFill>
                      <a:schemeClr val="accent1">
                        <a:lumMod val="40000"/>
                        <a:lumOff val="6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36729324"/>
                  </a:ext>
                </a:extLst>
              </a:tr>
            </a:tbl>
          </a:graphicData>
        </a:graphic>
      </p:graphicFrame>
    </p:spTree>
    <p:extLst>
      <p:ext uri="{BB962C8B-B14F-4D97-AF65-F5344CB8AC3E}">
        <p14:creationId xmlns:p14="http://schemas.microsoft.com/office/powerpoint/2010/main" val="783471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6"/>
          <p:cNvSpPr/>
          <p:nvPr/>
        </p:nvSpPr>
        <p:spPr>
          <a:xfrm>
            <a:off x="0" y="0"/>
            <a:ext cx="6858000" cy="45720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6"/>
          <p:cNvSpPr/>
          <p:nvPr/>
        </p:nvSpPr>
        <p:spPr>
          <a:xfrm>
            <a:off x="352426" y="6705600"/>
            <a:ext cx="6096000" cy="1754326"/>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900" dirty="0">
              <a:solidFill>
                <a:schemeClr val="dk1"/>
              </a:solidFill>
              <a:latin typeface="Arial"/>
              <a:ea typeface="Arial"/>
              <a:cs typeface="Arial"/>
              <a:sym typeface="Arial"/>
            </a:endParaRPr>
          </a:p>
          <a:p>
            <a:pPr marL="171450" marR="0" lvl="0" indent="-171450" algn="just" rtl="0">
              <a:spcBef>
                <a:spcPts val="0"/>
              </a:spcBef>
              <a:spcAft>
                <a:spcPts val="0"/>
              </a:spcAft>
              <a:buClr>
                <a:srgbClr val="595959"/>
              </a:buClr>
              <a:buSzPts val="900"/>
              <a:buFont typeface="Arial"/>
              <a:buChar char="•"/>
            </a:pPr>
            <a:r>
              <a:rPr lang="en-GB" sz="900" dirty="0">
                <a:solidFill>
                  <a:srgbClr val="595959"/>
                </a:solidFill>
                <a:latin typeface="Arial"/>
                <a:ea typeface="Arial"/>
                <a:cs typeface="Arial"/>
                <a:sym typeface="Arial"/>
              </a:rPr>
              <a:t>payment must be done in 14 days following the pre-registration, otherwise pre-registration will be cancelled.</a:t>
            </a:r>
            <a:endParaRPr dirty="0"/>
          </a:p>
          <a:p>
            <a:pPr marL="171450" marR="0" lvl="0" indent="-171450" algn="just" rtl="0">
              <a:spcBef>
                <a:spcPts val="0"/>
              </a:spcBef>
              <a:spcAft>
                <a:spcPts val="0"/>
              </a:spcAft>
              <a:buClr>
                <a:srgbClr val="595959"/>
              </a:buClr>
              <a:buSzPts val="900"/>
              <a:buFont typeface="Arial"/>
              <a:buChar char="•"/>
            </a:pPr>
            <a:r>
              <a:rPr lang="en-GB" sz="900" dirty="0">
                <a:solidFill>
                  <a:srgbClr val="595959"/>
                </a:solidFill>
                <a:latin typeface="Arial"/>
                <a:ea typeface="Arial"/>
                <a:cs typeface="Arial"/>
                <a:sym typeface="Arial"/>
              </a:rPr>
              <a:t>payment must be done via EFOMP online payment system using a credit card; no bank transfers are accepted.</a:t>
            </a:r>
            <a:endParaRPr sz="900" dirty="0">
              <a:solidFill>
                <a:srgbClr val="595959"/>
              </a:solidFill>
              <a:latin typeface="Arial"/>
              <a:ea typeface="Arial"/>
              <a:cs typeface="Arial"/>
              <a:sym typeface="Arial"/>
            </a:endParaRPr>
          </a:p>
          <a:p>
            <a:pPr marL="0" marR="0" lvl="0" indent="0" algn="just" rtl="0">
              <a:spcBef>
                <a:spcPts val="0"/>
              </a:spcBef>
              <a:spcAft>
                <a:spcPts val="0"/>
              </a:spcAft>
              <a:buNone/>
            </a:pPr>
            <a:endParaRPr sz="900" dirty="0">
              <a:solidFill>
                <a:srgbClr val="595959"/>
              </a:solidFill>
              <a:latin typeface="Arial"/>
              <a:ea typeface="Arial"/>
              <a:cs typeface="Arial"/>
              <a:sym typeface="Arial"/>
            </a:endParaRPr>
          </a:p>
          <a:p>
            <a:pPr marL="0" marR="0" lvl="0" indent="0" algn="just" rtl="0">
              <a:spcBef>
                <a:spcPts val="0"/>
              </a:spcBef>
              <a:spcAft>
                <a:spcPts val="0"/>
              </a:spcAft>
              <a:buNone/>
            </a:pPr>
            <a:endParaRPr sz="900" dirty="0">
              <a:solidFill>
                <a:schemeClr val="dk1"/>
              </a:solidFill>
              <a:latin typeface="Arial"/>
              <a:ea typeface="Arial"/>
              <a:cs typeface="Arial"/>
              <a:sym typeface="Arial"/>
            </a:endParaRPr>
          </a:p>
          <a:p>
            <a:pPr marL="0" marR="0" lvl="0" indent="0" algn="l" rtl="0">
              <a:spcBef>
                <a:spcPts val="0"/>
              </a:spcBef>
              <a:spcAft>
                <a:spcPts val="0"/>
              </a:spcAft>
              <a:buNone/>
            </a:pPr>
            <a:r>
              <a:rPr lang="en-GB" sz="900" b="1" dirty="0">
                <a:solidFill>
                  <a:srgbClr val="3F3F3F"/>
                </a:solidFill>
                <a:latin typeface="Arial"/>
                <a:ea typeface="Arial"/>
                <a:cs typeface="Arial"/>
                <a:sym typeface="Arial"/>
              </a:rPr>
              <a:t>Follow ESMPE editions on </a:t>
            </a:r>
            <a:endParaRPr dirty="0"/>
          </a:p>
          <a:p>
            <a:pPr marL="0" marR="0" lvl="0" indent="0" algn="just" rtl="0">
              <a:spcBef>
                <a:spcPts val="0"/>
              </a:spcBef>
              <a:spcAft>
                <a:spcPts val="0"/>
              </a:spcAft>
              <a:buNone/>
            </a:pPr>
            <a:r>
              <a:rPr lang="en-GB" sz="900" dirty="0">
                <a:solidFill>
                  <a:schemeClr val="dk1"/>
                </a:solidFill>
                <a:latin typeface="Arial"/>
                <a:ea typeface="Arial"/>
                <a:cs typeface="Arial"/>
                <a:sym typeface="Arial"/>
              </a:rPr>
              <a:t>EFOMP </a:t>
            </a:r>
            <a:r>
              <a:rPr lang="en-GB" sz="900" u="sng" dirty="0">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website</a:t>
            </a:r>
            <a:r>
              <a:rPr lang="en-GB" sz="900" dirty="0">
                <a:solidFill>
                  <a:schemeClr val="dk1"/>
                </a:solidFill>
                <a:latin typeface="Arial"/>
                <a:ea typeface="Arial"/>
                <a:cs typeface="Arial"/>
                <a:sym typeface="Arial"/>
              </a:rPr>
              <a:t>       </a:t>
            </a:r>
            <a:endParaRPr dirty="0"/>
          </a:p>
          <a:p>
            <a:pPr marL="0" marR="0" lvl="0" indent="0" algn="just" rtl="0">
              <a:spcBef>
                <a:spcPts val="0"/>
              </a:spcBef>
              <a:spcAft>
                <a:spcPts val="0"/>
              </a:spcAft>
              <a:buNone/>
            </a:pPr>
            <a:r>
              <a:rPr lang="en-GB" sz="900" dirty="0">
                <a:solidFill>
                  <a:schemeClr val="dk1"/>
                </a:solidFill>
                <a:latin typeface="Arial"/>
                <a:ea typeface="Arial"/>
                <a:cs typeface="Arial"/>
                <a:sym typeface="Arial"/>
              </a:rPr>
              <a:t>EFOMP </a:t>
            </a:r>
            <a:r>
              <a:rPr lang="en-GB" sz="900" u="sng" dirty="0">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Twitter</a:t>
            </a:r>
            <a:r>
              <a:rPr lang="en-GB" sz="900" dirty="0">
                <a:solidFill>
                  <a:schemeClr val="dk1"/>
                </a:solidFill>
                <a:latin typeface="Arial"/>
                <a:ea typeface="Arial"/>
                <a:cs typeface="Arial"/>
                <a:sym typeface="Arial"/>
              </a:rPr>
              <a:t> </a:t>
            </a:r>
            <a:endParaRPr dirty="0"/>
          </a:p>
          <a:p>
            <a:pPr marL="0" marR="0" lvl="0" indent="0" algn="just" rtl="0">
              <a:spcBef>
                <a:spcPts val="0"/>
              </a:spcBef>
              <a:spcAft>
                <a:spcPts val="0"/>
              </a:spcAft>
              <a:buNone/>
            </a:pPr>
            <a:r>
              <a:rPr lang="en-GB" sz="900" dirty="0">
                <a:solidFill>
                  <a:schemeClr val="dk1"/>
                </a:solidFill>
                <a:latin typeface="Arial"/>
                <a:ea typeface="Arial"/>
                <a:cs typeface="Arial"/>
                <a:sym typeface="Arial"/>
              </a:rPr>
              <a:t>EFOMP </a:t>
            </a:r>
            <a:r>
              <a:rPr lang="en-GB" sz="900" u="sng" dirty="0">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LinkedIn </a:t>
            </a:r>
            <a:endParaRPr sz="900" dirty="0">
              <a:solidFill>
                <a:schemeClr val="dk1"/>
              </a:solidFill>
              <a:latin typeface="Arial"/>
              <a:ea typeface="Arial"/>
              <a:cs typeface="Arial"/>
              <a:sym typeface="Arial"/>
            </a:endParaRPr>
          </a:p>
          <a:p>
            <a:pPr marL="0" marR="0" lvl="0" indent="0" algn="just" rtl="0">
              <a:spcBef>
                <a:spcPts val="0"/>
              </a:spcBef>
              <a:spcAft>
                <a:spcPts val="0"/>
              </a:spcAft>
              <a:buNone/>
            </a:pPr>
            <a:r>
              <a:rPr lang="en-GB" sz="900" dirty="0">
                <a:solidFill>
                  <a:schemeClr val="dk1"/>
                </a:solidFill>
                <a:latin typeface="Arial"/>
                <a:ea typeface="Arial"/>
                <a:cs typeface="Arial"/>
                <a:sym typeface="Arial"/>
              </a:rPr>
              <a:t>EFOMP </a:t>
            </a:r>
            <a:r>
              <a:rPr lang="en-GB" sz="900" u="sng" dirty="0">
                <a:solidFill>
                  <a:schemeClr val="dk1"/>
                </a:solidFill>
                <a:latin typeface="Arial"/>
                <a:ea typeface="Arial"/>
                <a:cs typeface="Arial"/>
                <a:sym typeface="Arial"/>
                <a:hlinkClick r:id="rId6">
                  <a:extLst>
                    <a:ext uri="{A12FA001-AC4F-418D-AE19-62706E023703}">
                      <ahyp:hlinkClr xmlns:ahyp="http://schemas.microsoft.com/office/drawing/2018/hyperlinkcolor" val="tx"/>
                    </a:ext>
                  </a:extLst>
                </a:hlinkClick>
              </a:rPr>
              <a:t>Facebook</a:t>
            </a:r>
            <a:endParaRPr sz="900" dirty="0">
              <a:solidFill>
                <a:schemeClr val="dk1"/>
              </a:solidFill>
              <a:latin typeface="Arial"/>
              <a:ea typeface="Arial"/>
              <a:cs typeface="Arial"/>
              <a:sym typeface="Arial"/>
            </a:endParaRPr>
          </a:p>
          <a:p>
            <a:pPr marL="0" marR="0" lvl="0" indent="0" algn="just" rtl="0">
              <a:spcBef>
                <a:spcPts val="0"/>
              </a:spcBef>
              <a:spcAft>
                <a:spcPts val="0"/>
              </a:spcAft>
              <a:buNone/>
            </a:pPr>
            <a:r>
              <a:rPr lang="en-GB" sz="900" dirty="0">
                <a:solidFill>
                  <a:schemeClr val="dk1"/>
                </a:solidFill>
                <a:latin typeface="Arial"/>
                <a:ea typeface="Arial"/>
                <a:cs typeface="Arial"/>
                <a:sym typeface="Arial"/>
              </a:rPr>
              <a:t>EFOMP </a:t>
            </a:r>
            <a:r>
              <a:rPr lang="en-GB" sz="900" u="sng" dirty="0">
                <a:solidFill>
                  <a:schemeClr val="dk1"/>
                </a:solidFill>
                <a:latin typeface="Arial"/>
                <a:ea typeface="Arial"/>
                <a:cs typeface="Arial"/>
                <a:sym typeface="Arial"/>
                <a:hlinkClick r:id="rId7">
                  <a:extLst>
                    <a:ext uri="{A12FA001-AC4F-418D-AE19-62706E023703}">
                      <ahyp:hlinkClr xmlns:ahyp="http://schemas.microsoft.com/office/drawing/2018/hyperlinkcolor" val="tx"/>
                    </a:ext>
                  </a:extLst>
                </a:hlinkClick>
              </a:rPr>
              <a:t>Instagram</a:t>
            </a:r>
            <a:endParaRPr sz="900" dirty="0">
              <a:solidFill>
                <a:schemeClr val="dk1"/>
              </a:solidFill>
              <a:latin typeface="Arial"/>
              <a:ea typeface="Arial"/>
              <a:cs typeface="Arial"/>
              <a:sym typeface="Arial"/>
            </a:endParaRPr>
          </a:p>
          <a:p>
            <a:pPr marL="0" marR="0" lvl="0" indent="0" algn="just" rtl="0">
              <a:spcBef>
                <a:spcPts val="0"/>
              </a:spcBef>
              <a:spcAft>
                <a:spcPts val="0"/>
              </a:spcAft>
              <a:buNone/>
            </a:pPr>
            <a:endParaRPr sz="900" dirty="0">
              <a:solidFill>
                <a:schemeClr val="dk1"/>
              </a:solidFill>
              <a:latin typeface="Arial"/>
              <a:ea typeface="Arial"/>
              <a:cs typeface="Arial"/>
              <a:sym typeface="Arial"/>
            </a:endParaRPr>
          </a:p>
        </p:txBody>
      </p:sp>
      <p:graphicFrame>
        <p:nvGraphicFramePr>
          <p:cNvPr id="5" name="Google Shape;128;p6"/>
          <p:cNvGraphicFramePr/>
          <p:nvPr>
            <p:extLst>
              <p:ext uri="{D42A27DB-BD31-4B8C-83A1-F6EECF244321}">
                <p14:modId xmlns:p14="http://schemas.microsoft.com/office/powerpoint/2010/main" val="2665691933"/>
              </p:ext>
            </p:extLst>
          </p:nvPr>
        </p:nvGraphicFramePr>
        <p:xfrm>
          <a:off x="395287" y="1475656"/>
          <a:ext cx="6067450" cy="5338594"/>
        </p:xfrm>
        <a:graphic>
          <a:graphicData uri="http://schemas.openxmlformats.org/drawingml/2006/table">
            <a:tbl>
              <a:tblPr bandRow="1">
                <a:noFill/>
                <a:tableStyleId>{B534D0B5-9EF2-4A4F-B58F-4AF1BE0AC8B7}</a:tableStyleId>
              </a:tblPr>
              <a:tblGrid>
                <a:gridCol w="2472575">
                  <a:extLst>
                    <a:ext uri="{9D8B030D-6E8A-4147-A177-3AD203B41FA5}">
                      <a16:colId xmlns:a16="http://schemas.microsoft.com/office/drawing/2014/main" val="20000"/>
                    </a:ext>
                  </a:extLst>
                </a:gridCol>
                <a:gridCol w="3594875">
                  <a:extLst>
                    <a:ext uri="{9D8B030D-6E8A-4147-A177-3AD203B41FA5}">
                      <a16:colId xmlns:a16="http://schemas.microsoft.com/office/drawing/2014/main" val="20001"/>
                    </a:ext>
                  </a:extLst>
                </a:gridCol>
              </a:tblGrid>
              <a:tr h="288000">
                <a:tc>
                  <a:txBody>
                    <a:bodyPr/>
                    <a:lstStyle/>
                    <a:p>
                      <a:pPr marL="0" marR="0" lvl="0" indent="0" algn="l" rtl="0">
                        <a:spcBef>
                          <a:spcPts val="0"/>
                        </a:spcBef>
                        <a:spcAft>
                          <a:spcPts val="0"/>
                        </a:spcAft>
                        <a:buNone/>
                      </a:pPr>
                      <a:r>
                        <a:rPr lang="en-GB" sz="900" dirty="0">
                          <a:latin typeface="Arial"/>
                          <a:ea typeface="Arial"/>
                          <a:cs typeface="Arial"/>
                          <a:sym typeface="Arial"/>
                        </a:rPr>
                        <a:t>Course language</a:t>
                      </a:r>
                      <a:endParaRPr sz="900" b="1" dirty="0">
                        <a:solidFill>
                          <a:srgbClr val="000000"/>
                        </a:solidFill>
                        <a:latin typeface="Arial"/>
                        <a:ea typeface="Arial"/>
                        <a:cs typeface="Arial"/>
                        <a:sym typeface="Arial"/>
                      </a:endParaRPr>
                    </a:p>
                  </a:txBody>
                  <a:tcPr marL="62150" marR="62150" marT="0" marB="0" anchor="ctr"/>
                </a:tc>
                <a:tc>
                  <a:txBody>
                    <a:bodyPr/>
                    <a:lstStyle/>
                    <a:p>
                      <a:pPr marL="0" marR="0" lvl="0" indent="0" algn="just" rtl="0">
                        <a:spcBef>
                          <a:spcPts val="0"/>
                        </a:spcBef>
                        <a:spcAft>
                          <a:spcPts val="0"/>
                        </a:spcAft>
                        <a:buNone/>
                      </a:pPr>
                      <a:r>
                        <a:rPr lang="en-GB" sz="900">
                          <a:latin typeface="Arial"/>
                          <a:ea typeface="Arial"/>
                          <a:cs typeface="Arial"/>
                          <a:sym typeface="Arial"/>
                        </a:rPr>
                        <a:t>English</a:t>
                      </a:r>
                      <a:endParaRPr sz="90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0"/>
                  </a:ext>
                </a:extLst>
              </a:tr>
              <a:tr h="288000">
                <a:tc>
                  <a:txBody>
                    <a:bodyPr/>
                    <a:lstStyle/>
                    <a:p>
                      <a:pPr marL="0" marR="0" lvl="0" indent="0" algn="l" rtl="0">
                        <a:spcBef>
                          <a:spcPts val="0"/>
                        </a:spcBef>
                        <a:spcAft>
                          <a:spcPts val="0"/>
                        </a:spcAft>
                        <a:buNone/>
                      </a:pPr>
                      <a:r>
                        <a:rPr lang="en-GB" sz="900" dirty="0">
                          <a:latin typeface="Arial"/>
                          <a:ea typeface="Arial"/>
                          <a:cs typeface="Arial"/>
                          <a:sym typeface="Arial"/>
                        </a:rPr>
                        <a:t>Level</a:t>
                      </a:r>
                      <a:endParaRPr sz="900" b="1" dirty="0">
                        <a:solidFill>
                          <a:srgbClr val="000000"/>
                        </a:solidFill>
                        <a:latin typeface="Arial"/>
                        <a:ea typeface="Arial"/>
                        <a:cs typeface="Arial"/>
                        <a:sym typeface="Arial"/>
                      </a:endParaRPr>
                    </a:p>
                  </a:txBody>
                  <a:tcPr marL="62150" marR="62150" marT="0" marB="0" anchor="ctr"/>
                </a:tc>
                <a:tc>
                  <a:txBody>
                    <a:bodyPr/>
                    <a:lstStyle/>
                    <a:p>
                      <a:pPr marL="0" marR="0" lvl="0" indent="0" algn="just" rtl="0">
                        <a:spcBef>
                          <a:spcPts val="0"/>
                        </a:spcBef>
                        <a:spcAft>
                          <a:spcPts val="0"/>
                        </a:spcAft>
                        <a:buNone/>
                      </a:pPr>
                      <a:r>
                        <a:rPr lang="en-GB" sz="900" dirty="0">
                          <a:latin typeface="Arial"/>
                          <a:ea typeface="Arial"/>
                          <a:cs typeface="Arial"/>
                          <a:sym typeface="Arial"/>
                        </a:rPr>
                        <a:t>Medical Physics</a:t>
                      </a:r>
                      <a:r>
                        <a:rPr lang="en-GB" sz="900" baseline="0" dirty="0">
                          <a:latin typeface="Arial"/>
                          <a:ea typeface="Arial"/>
                          <a:cs typeface="Arial"/>
                          <a:sym typeface="Arial"/>
                        </a:rPr>
                        <a:t> </a:t>
                      </a:r>
                      <a:r>
                        <a:rPr lang="en-GB" sz="900" dirty="0">
                          <a:latin typeface="Arial"/>
                          <a:ea typeface="Arial"/>
                          <a:cs typeface="Arial"/>
                          <a:sym typeface="Arial"/>
                        </a:rPr>
                        <a:t>Expert</a:t>
                      </a:r>
                      <a:endParaRPr sz="90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1"/>
                  </a:ext>
                </a:extLst>
              </a:tr>
              <a:tr h="360000">
                <a:tc gridSpan="2">
                  <a:txBody>
                    <a:bodyPr/>
                    <a:lstStyle/>
                    <a:p>
                      <a:pPr marL="0" marR="0" lvl="0" indent="0" algn="just" rtl="0">
                        <a:spcBef>
                          <a:spcPts val="0"/>
                        </a:spcBef>
                        <a:spcAft>
                          <a:spcPts val="0"/>
                        </a:spcAft>
                        <a:buNone/>
                      </a:pPr>
                      <a:endParaRPr lang="en-GB" sz="900" b="0" i="1" u="none" strike="noStrike" cap="none" dirty="0">
                        <a:solidFill>
                          <a:schemeClr val="dk1"/>
                        </a:solidFill>
                        <a:latin typeface="+mj-lt"/>
                        <a:ea typeface="Roboto"/>
                        <a:cs typeface="Roboto"/>
                        <a:sym typeface="Roboto"/>
                      </a:endParaRPr>
                    </a:p>
                    <a:p>
                      <a:pPr marL="0" marR="0" lvl="0" indent="0" algn="just" rtl="0">
                        <a:spcBef>
                          <a:spcPts val="0"/>
                        </a:spcBef>
                        <a:spcAft>
                          <a:spcPts val="0"/>
                        </a:spcAft>
                        <a:buNone/>
                      </a:pPr>
                      <a:r>
                        <a:rPr lang="en-GB" sz="900" b="0" i="1" u="none" strike="noStrike" cap="none" dirty="0">
                          <a:solidFill>
                            <a:schemeClr val="dk1"/>
                          </a:solidFill>
                          <a:latin typeface="+mj-lt"/>
                          <a:ea typeface="Roboto"/>
                          <a:cs typeface="Roboto"/>
                          <a:sym typeface="Roboto"/>
                        </a:rPr>
                        <a:t>In order to be able to participate to the school, the remote self-training part, available at </a:t>
                      </a:r>
                      <a:r>
                        <a:rPr lang="en-GB" sz="900" b="0" i="1" u="none" strike="noStrike" cap="none" dirty="0">
                          <a:solidFill>
                            <a:schemeClr val="dk1"/>
                          </a:solidFill>
                          <a:latin typeface="+mj-lt"/>
                          <a:ea typeface="Roboto"/>
                          <a:cs typeface="Roboto"/>
                          <a:sym typeface="Roboto"/>
                          <a:hlinkClick r:id="rId8"/>
                        </a:rPr>
                        <a:t>https://e-learning.efomp.org/</a:t>
                      </a:r>
                      <a:r>
                        <a:rPr lang="en-GB" sz="900" b="0" i="1" u="none" strike="noStrike" cap="none" dirty="0">
                          <a:solidFill>
                            <a:schemeClr val="dk1"/>
                          </a:solidFill>
                          <a:latin typeface="+mj-lt"/>
                          <a:ea typeface="Roboto"/>
                          <a:cs typeface="Roboto"/>
                          <a:sym typeface="Roboto"/>
                        </a:rPr>
                        <a:t> , needs to be completed. Students who did not attend the on-line and propaedeutic module of the school will not be able to enrol to the face-to-face event. Registration for Part I is via the Individual Associate platform </a:t>
                      </a:r>
                      <a:r>
                        <a:rPr lang="en-GB" sz="900" b="0" i="1" u="none" strike="noStrike" cap="none" dirty="0">
                          <a:solidFill>
                            <a:schemeClr val="dk1"/>
                          </a:solidFill>
                          <a:latin typeface="+mj-lt"/>
                          <a:ea typeface="Roboto"/>
                          <a:cs typeface="Roboto"/>
                          <a:sym typeface="Roboto"/>
                          <a:hlinkClick r:id="rId9" action="ppaction://hlinkfile"/>
                        </a:rPr>
                        <a:t>https://iam.efomp.org/index.php?r=db/login</a:t>
                      </a:r>
                      <a:endParaRPr lang="en-GB" sz="900" b="0" i="1" u="none" strike="noStrike" cap="none" dirty="0">
                        <a:solidFill>
                          <a:schemeClr val="dk1"/>
                        </a:solidFill>
                        <a:latin typeface="+mj-lt"/>
                        <a:ea typeface="Roboto"/>
                        <a:cs typeface="Roboto"/>
                        <a:sym typeface="Roboto"/>
                      </a:endParaRPr>
                    </a:p>
                    <a:p>
                      <a:pPr marL="0" marR="0" lvl="0" indent="0" algn="just" rtl="0">
                        <a:spcBef>
                          <a:spcPts val="0"/>
                        </a:spcBef>
                        <a:spcAft>
                          <a:spcPts val="0"/>
                        </a:spcAft>
                        <a:buNone/>
                      </a:pPr>
                      <a:endParaRPr sz="900" i="1" dirty="0">
                        <a:solidFill>
                          <a:srgbClr val="000000"/>
                        </a:solidFill>
                        <a:latin typeface="+mj-lt"/>
                        <a:ea typeface="Arial"/>
                        <a:cs typeface="Arial"/>
                        <a:sym typeface="Arial"/>
                      </a:endParaRPr>
                    </a:p>
                  </a:txBody>
                  <a:tcPr marL="62150" marR="62150" marT="0" marB="0" anchor="ctr"/>
                </a:tc>
                <a:tc hMerge="1">
                  <a:txBody>
                    <a:bodyPr/>
                    <a:lstStyle/>
                    <a:p>
                      <a:pPr marL="0" marR="0" lvl="0" indent="0" algn="just" rtl="0">
                        <a:spcBef>
                          <a:spcPts val="0"/>
                        </a:spcBef>
                        <a:spcAft>
                          <a:spcPts val="0"/>
                        </a:spcAft>
                        <a:buNone/>
                      </a:pPr>
                      <a:endParaRPr sz="90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13"/>
                  </a:ext>
                </a:extLst>
              </a:tr>
              <a:tr h="360000">
                <a:tc>
                  <a:txBody>
                    <a:bodyPr/>
                    <a:lstStyle/>
                    <a:p>
                      <a:pPr marL="0" marR="0" lvl="0" indent="0" algn="l" rtl="0">
                        <a:spcBef>
                          <a:spcPts val="0"/>
                        </a:spcBef>
                        <a:spcAft>
                          <a:spcPts val="0"/>
                        </a:spcAft>
                        <a:buNone/>
                      </a:pPr>
                      <a:r>
                        <a:rPr lang="en-GB" sz="900" dirty="0">
                          <a:latin typeface="Arial"/>
                          <a:ea typeface="Arial"/>
                          <a:cs typeface="Arial"/>
                          <a:sym typeface="Arial"/>
                        </a:rPr>
                        <a:t>Registration fee* </a:t>
                      </a:r>
                      <a:br>
                        <a:rPr lang="en-GB" sz="900" dirty="0">
                          <a:latin typeface="Arial"/>
                          <a:ea typeface="Arial"/>
                          <a:cs typeface="Arial"/>
                          <a:sym typeface="Arial"/>
                        </a:rPr>
                      </a:br>
                      <a:r>
                        <a:rPr lang="en-GB" sz="900" dirty="0">
                          <a:latin typeface="Arial"/>
                          <a:ea typeface="Arial"/>
                          <a:cs typeface="Arial"/>
                          <a:sym typeface="Arial"/>
                        </a:rPr>
                        <a:t>(2 main meals, 5 coffee breaks, 1 social dinner)</a:t>
                      </a:r>
                      <a:endParaRPr sz="900" b="1" dirty="0">
                        <a:solidFill>
                          <a:srgbClr val="000000"/>
                        </a:solidFill>
                        <a:latin typeface="Arial"/>
                        <a:ea typeface="Arial"/>
                        <a:cs typeface="Arial"/>
                        <a:sym typeface="Arial"/>
                      </a:endParaRPr>
                    </a:p>
                  </a:txBody>
                  <a:tcPr marL="62150" marR="62150" marT="0" marB="0" anchor="ctr"/>
                </a:tc>
                <a:tc>
                  <a:txBody>
                    <a:bodyPr/>
                    <a:lstStyle/>
                    <a:p>
                      <a:pPr marL="0" marR="0" lvl="0" indent="0" algn="just" rtl="0">
                        <a:spcBef>
                          <a:spcPts val="0"/>
                        </a:spcBef>
                        <a:spcAft>
                          <a:spcPts val="0"/>
                        </a:spcAft>
                        <a:buNone/>
                      </a:pPr>
                      <a:r>
                        <a:rPr lang="en-GB" sz="900" dirty="0">
                          <a:latin typeface="Arial"/>
                          <a:ea typeface="Arial"/>
                          <a:cs typeface="Arial"/>
                          <a:sym typeface="Arial"/>
                        </a:rPr>
                        <a:t>300 € </a:t>
                      </a:r>
                      <a:endParaRPr dirty="0"/>
                    </a:p>
                    <a:p>
                      <a:pPr marL="0" marR="0" lvl="0" indent="0" algn="just" rtl="0">
                        <a:spcBef>
                          <a:spcPts val="0"/>
                        </a:spcBef>
                        <a:spcAft>
                          <a:spcPts val="0"/>
                        </a:spcAft>
                        <a:buNone/>
                      </a:pPr>
                      <a:r>
                        <a:rPr lang="en-GB" sz="900" dirty="0">
                          <a:latin typeface="Arial"/>
                          <a:ea typeface="Arial"/>
                          <a:cs typeface="Arial"/>
                          <a:sym typeface="Arial"/>
                        </a:rPr>
                        <a:t>350 € (from </a:t>
                      </a:r>
                      <a:r>
                        <a:rPr lang="en-GB" sz="900" dirty="0">
                          <a:solidFill>
                            <a:schemeClr val="dk1"/>
                          </a:solidFill>
                          <a:latin typeface="Arial"/>
                          <a:ea typeface="Arial"/>
                          <a:cs typeface="Arial"/>
                          <a:sym typeface="Arial"/>
                        </a:rPr>
                        <a:t>TBA)</a:t>
                      </a:r>
                      <a:endParaRPr sz="90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2"/>
                  </a:ext>
                </a:extLst>
              </a:tr>
              <a:tr h="819814">
                <a:tc>
                  <a:txBody>
                    <a:bodyPr/>
                    <a:lstStyle/>
                    <a:p>
                      <a:pPr marL="0" marR="0" lvl="0" indent="0" algn="l" rtl="0">
                        <a:spcBef>
                          <a:spcPts val="0"/>
                        </a:spcBef>
                        <a:spcAft>
                          <a:spcPts val="0"/>
                        </a:spcAft>
                        <a:buNone/>
                      </a:pPr>
                      <a:r>
                        <a:rPr lang="en-GB" sz="900" dirty="0">
                          <a:latin typeface="Arial"/>
                          <a:ea typeface="Arial"/>
                          <a:cs typeface="Arial"/>
                          <a:sym typeface="Arial"/>
                        </a:rPr>
                        <a:t>Reduced registration fee*</a:t>
                      </a:r>
                      <a:endParaRPr dirty="0"/>
                    </a:p>
                    <a:p>
                      <a:pPr marL="180975" marR="0" lvl="0" indent="-180975" algn="l" rtl="0">
                        <a:spcBef>
                          <a:spcPts val="0"/>
                        </a:spcBef>
                        <a:spcAft>
                          <a:spcPts val="0"/>
                        </a:spcAft>
                        <a:buClr>
                          <a:schemeClr val="dk1"/>
                        </a:buClr>
                        <a:buSzPts val="900"/>
                        <a:buFont typeface="Noto Sans Symbols"/>
                        <a:buChar char="∙"/>
                      </a:pPr>
                      <a:r>
                        <a:rPr lang="en-GB" sz="900" dirty="0">
                          <a:latin typeface="Arial"/>
                          <a:ea typeface="Arial"/>
                          <a:cs typeface="Arial"/>
                          <a:sym typeface="Arial"/>
                        </a:rPr>
                        <a:t>subsidized by EFOMP </a:t>
                      </a:r>
                      <a:endParaRPr dirty="0"/>
                    </a:p>
                    <a:p>
                      <a:pPr marL="180975" marR="0" lvl="0" indent="-180975" algn="l" rtl="0">
                        <a:spcBef>
                          <a:spcPts val="0"/>
                        </a:spcBef>
                        <a:spcAft>
                          <a:spcPts val="0"/>
                        </a:spcAft>
                        <a:buClr>
                          <a:schemeClr val="dk1"/>
                        </a:buClr>
                        <a:buSzPts val="900"/>
                        <a:buFont typeface="Noto Sans Symbols"/>
                        <a:buChar char="∙"/>
                      </a:pPr>
                      <a:r>
                        <a:rPr lang="en-GB" sz="900" dirty="0">
                          <a:latin typeface="Arial"/>
                          <a:ea typeface="Arial"/>
                          <a:cs typeface="Arial"/>
                          <a:sym typeface="Arial"/>
                        </a:rPr>
                        <a:t>first-come, first-served policy</a:t>
                      </a:r>
                      <a:endParaRPr dirty="0"/>
                    </a:p>
                    <a:p>
                      <a:pPr marL="0" marR="0" lvl="0" indent="0" algn="l" rtl="0">
                        <a:spcBef>
                          <a:spcPts val="0"/>
                        </a:spcBef>
                        <a:spcAft>
                          <a:spcPts val="0"/>
                        </a:spcAft>
                        <a:buClr>
                          <a:schemeClr val="dk1"/>
                        </a:buClr>
                        <a:buSzPts val="900"/>
                        <a:buFont typeface="Noto Sans Symbols"/>
                        <a:buNone/>
                      </a:pPr>
                      <a:endParaRPr sz="900" b="1" dirty="0">
                        <a:solidFill>
                          <a:srgbClr val="000000"/>
                        </a:solidFill>
                        <a:latin typeface="Arial"/>
                        <a:ea typeface="Arial"/>
                        <a:cs typeface="Arial"/>
                        <a:sym typeface="Arial"/>
                      </a:endParaRPr>
                    </a:p>
                  </a:txBody>
                  <a:tcPr marL="62150" marR="62150" marT="0" marB="0" anchor="ctr"/>
                </a:tc>
                <a:tc>
                  <a:txBody>
                    <a:bodyPr/>
                    <a:lstStyle/>
                    <a:p>
                      <a:pPr marL="0" marR="0" lvl="0" indent="0" algn="just" rtl="0">
                        <a:lnSpc>
                          <a:spcPct val="100000"/>
                        </a:lnSpc>
                        <a:spcBef>
                          <a:spcPts val="0"/>
                        </a:spcBef>
                        <a:spcAft>
                          <a:spcPts val="0"/>
                        </a:spcAft>
                        <a:buClr>
                          <a:schemeClr val="dk1"/>
                        </a:buClr>
                        <a:buSzPts val="900"/>
                        <a:buFont typeface="Arial"/>
                        <a:buNone/>
                      </a:pPr>
                      <a:r>
                        <a:rPr lang="en-GB" sz="900" dirty="0">
                          <a:latin typeface="Arial"/>
                          <a:ea typeface="Arial"/>
                          <a:cs typeface="Arial"/>
                          <a:sym typeface="Arial"/>
                        </a:rPr>
                        <a:t>150 € - for the first 15 attendees (max. 2 from one country) coming from the following European countries: Albania, Bosnia and Herzegovina, Bulgaria, Croatia, Estonia, Greece, Hungary, Latvia, Lithuania, Moldova, North Macedonia, Poland, Portugal, Romania, Serbia, Slovak Republic, Slovenia, Ukraine.</a:t>
                      </a:r>
                      <a:endParaRPr sz="90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3"/>
                  </a:ext>
                </a:extLst>
              </a:tr>
              <a:tr h="304800">
                <a:tc>
                  <a:txBody>
                    <a:bodyPr/>
                    <a:lstStyle/>
                    <a:p>
                      <a:pPr algn="l">
                        <a:spcAft>
                          <a:spcPts val="0"/>
                        </a:spcAft>
                      </a:pPr>
                      <a:r>
                        <a:rPr lang="en-GB" sz="900" dirty="0">
                          <a:effectLst/>
                          <a:latin typeface="Arial" panose="020B0604020202020204" pitchFamily="34" charset="0"/>
                          <a:ea typeface="Roboto" panose="02000000000000000000" pitchFamily="2" charset="0"/>
                          <a:cs typeface="Arial" panose="020B0604020202020204" pitchFamily="34" charset="0"/>
                        </a:rPr>
                        <a:t>Number of onsite participants</a:t>
                      </a:r>
                    </a:p>
                    <a:p>
                      <a:pPr algn="l">
                        <a:spcAft>
                          <a:spcPts val="0"/>
                        </a:spcAft>
                      </a:pPr>
                      <a:r>
                        <a:rPr lang="en-GB" sz="900" b="0" dirty="0">
                          <a:solidFill>
                            <a:srgbClr val="000000"/>
                          </a:solidFill>
                          <a:effectLst/>
                          <a:latin typeface="Arial" panose="020B0604020202020204" pitchFamily="34" charset="0"/>
                          <a:ea typeface="Roboto" panose="02000000000000000000" pitchFamily="2" charset="0"/>
                          <a:cs typeface="Arial" panose="020B0604020202020204" pitchFamily="34" charset="0"/>
                        </a:rPr>
                        <a:t>Number of online participants</a:t>
                      </a:r>
                    </a:p>
                  </a:txBody>
                  <a:tcPr marL="62154" marR="62154" marT="0" marB="0" anchor="ctr"/>
                </a:tc>
                <a:tc>
                  <a:txBody>
                    <a:bodyPr/>
                    <a:lstStyle/>
                    <a:p>
                      <a:pPr algn="just">
                        <a:spcAft>
                          <a:spcPts val="0"/>
                        </a:spcAft>
                      </a:pPr>
                      <a:r>
                        <a:rPr lang="en-GB" sz="900" dirty="0">
                          <a:effectLst/>
                          <a:latin typeface="Arial" panose="020B0604020202020204" pitchFamily="34" charset="0"/>
                          <a:ea typeface="Roboto" panose="02000000000000000000" pitchFamily="2" charset="0"/>
                          <a:cs typeface="Arial" panose="020B0604020202020204" pitchFamily="34" charset="0"/>
                        </a:rPr>
                        <a:t>60</a:t>
                      </a:r>
                    </a:p>
                    <a:p>
                      <a:pPr algn="just">
                        <a:spcAft>
                          <a:spcPts val="0"/>
                        </a:spcAft>
                      </a:pPr>
                      <a:r>
                        <a:rPr lang="en-GB" sz="900" dirty="0">
                          <a:solidFill>
                            <a:srgbClr val="000000"/>
                          </a:solidFill>
                          <a:effectLst/>
                          <a:latin typeface="Arial" panose="020B0604020202020204" pitchFamily="34" charset="0"/>
                          <a:ea typeface="Roboto" panose="02000000000000000000" pitchFamily="2" charset="0"/>
                          <a:cs typeface="Arial" panose="020B0604020202020204" pitchFamily="34" charset="0"/>
                        </a:rPr>
                        <a:t>No limit</a:t>
                      </a:r>
                    </a:p>
                  </a:txBody>
                  <a:tcPr marL="62154" marR="62154" marT="0" marB="0" anchor="ctr"/>
                </a:tc>
                <a:extLst>
                  <a:ext uri="{0D108BD9-81ED-4DB2-BD59-A6C34878D82A}">
                    <a16:rowId xmlns:a16="http://schemas.microsoft.com/office/drawing/2014/main" val="10004"/>
                  </a:ext>
                </a:extLst>
              </a:tr>
              <a:tr h="288000">
                <a:tc>
                  <a:txBody>
                    <a:bodyPr/>
                    <a:lstStyle/>
                    <a:p>
                      <a:pPr marL="0" marR="0" lvl="0" indent="0" algn="l" rtl="0">
                        <a:spcBef>
                          <a:spcPts val="0"/>
                        </a:spcBef>
                        <a:spcAft>
                          <a:spcPts val="0"/>
                        </a:spcAft>
                        <a:buNone/>
                      </a:pPr>
                      <a:r>
                        <a:rPr lang="en-GB" sz="900" dirty="0">
                          <a:latin typeface="Arial"/>
                          <a:ea typeface="Arial"/>
                          <a:cs typeface="Arial"/>
                          <a:sym typeface="Arial"/>
                        </a:rPr>
                        <a:t>Duration</a:t>
                      </a:r>
                      <a:endParaRPr sz="900" b="1" dirty="0">
                        <a:solidFill>
                          <a:srgbClr val="000000"/>
                        </a:solidFill>
                        <a:latin typeface="Arial"/>
                        <a:ea typeface="Arial"/>
                        <a:cs typeface="Arial"/>
                        <a:sym typeface="Arial"/>
                      </a:endParaRPr>
                    </a:p>
                  </a:txBody>
                  <a:tcPr marL="62150" marR="62150" marT="0" marB="0" anchor="ctr"/>
                </a:tc>
                <a:tc>
                  <a:txBody>
                    <a:bodyPr/>
                    <a:lstStyle/>
                    <a:p>
                      <a:pPr marL="0" marR="0" lvl="0" indent="0" algn="just" rtl="0">
                        <a:spcBef>
                          <a:spcPts val="0"/>
                        </a:spcBef>
                        <a:spcAft>
                          <a:spcPts val="0"/>
                        </a:spcAft>
                        <a:buNone/>
                      </a:pPr>
                      <a:r>
                        <a:rPr lang="en-GB" sz="900" b="0">
                          <a:solidFill>
                            <a:srgbClr val="0054A6"/>
                          </a:solidFill>
                          <a:latin typeface="Arial"/>
                          <a:ea typeface="Arial"/>
                          <a:cs typeface="Arial"/>
                          <a:sym typeface="Arial"/>
                        </a:rPr>
                        <a:t>5</a:t>
                      </a:r>
                      <a:r>
                        <a:rPr lang="en-GB" sz="900" b="0" baseline="30000">
                          <a:solidFill>
                            <a:srgbClr val="0054A6"/>
                          </a:solidFill>
                          <a:latin typeface="Arial"/>
                          <a:ea typeface="Arial"/>
                          <a:cs typeface="Arial"/>
                          <a:sym typeface="Arial"/>
                        </a:rPr>
                        <a:t>th</a:t>
                      </a:r>
                      <a:r>
                        <a:rPr lang="en-GB" sz="900" b="0">
                          <a:solidFill>
                            <a:srgbClr val="0054A6"/>
                          </a:solidFill>
                          <a:latin typeface="Arial"/>
                          <a:ea typeface="Arial"/>
                          <a:cs typeface="Arial"/>
                          <a:sym typeface="Arial"/>
                        </a:rPr>
                        <a:t>-7</a:t>
                      </a:r>
                      <a:r>
                        <a:rPr lang="en-GB" sz="900" b="0" baseline="30000">
                          <a:solidFill>
                            <a:srgbClr val="0054A6"/>
                          </a:solidFill>
                          <a:latin typeface="Arial"/>
                          <a:ea typeface="Arial"/>
                          <a:cs typeface="Arial"/>
                          <a:sym typeface="Arial"/>
                        </a:rPr>
                        <a:t>th</a:t>
                      </a:r>
                      <a:r>
                        <a:rPr lang="en-GB" sz="900" b="0">
                          <a:solidFill>
                            <a:srgbClr val="0054A6"/>
                          </a:solidFill>
                          <a:latin typeface="Arial"/>
                          <a:ea typeface="Arial"/>
                          <a:cs typeface="Arial"/>
                          <a:sym typeface="Arial"/>
                        </a:rPr>
                        <a:t> </a:t>
                      </a:r>
                      <a:r>
                        <a:rPr lang="en-GB" sz="900" b="0" dirty="0">
                          <a:solidFill>
                            <a:srgbClr val="0054A6"/>
                          </a:solidFill>
                          <a:latin typeface="Arial"/>
                          <a:ea typeface="Arial"/>
                          <a:cs typeface="Arial"/>
                          <a:sym typeface="Arial"/>
                        </a:rPr>
                        <a:t>October 2023</a:t>
                      </a:r>
                      <a:endParaRPr sz="900" b="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5"/>
                  </a:ext>
                </a:extLst>
              </a:tr>
              <a:tr h="288000">
                <a:tc>
                  <a:txBody>
                    <a:bodyPr/>
                    <a:lstStyle/>
                    <a:p>
                      <a:pPr marL="0" marR="0" lvl="0" indent="0" algn="l" rtl="0">
                        <a:spcBef>
                          <a:spcPts val="0"/>
                        </a:spcBef>
                        <a:spcAft>
                          <a:spcPts val="0"/>
                        </a:spcAft>
                        <a:buNone/>
                      </a:pPr>
                      <a:r>
                        <a:rPr lang="en-GB" sz="900">
                          <a:latin typeface="Arial"/>
                          <a:ea typeface="Arial"/>
                          <a:cs typeface="Arial"/>
                          <a:sym typeface="Arial"/>
                        </a:rPr>
                        <a:t>Study load</a:t>
                      </a:r>
                      <a:endParaRPr sz="900" b="1">
                        <a:solidFill>
                          <a:srgbClr val="000000"/>
                        </a:solidFill>
                        <a:latin typeface="Arial"/>
                        <a:ea typeface="Arial"/>
                        <a:cs typeface="Arial"/>
                        <a:sym typeface="Arial"/>
                      </a:endParaRPr>
                    </a:p>
                  </a:txBody>
                  <a:tcPr marL="62150" marR="62150" marT="0" marB="0" anchor="ctr"/>
                </a:tc>
                <a:tc>
                  <a:txBody>
                    <a:bodyPr/>
                    <a:lstStyle/>
                    <a:p>
                      <a:pPr marL="0" marR="0" lvl="0" indent="0" algn="just" rtl="0">
                        <a:spcBef>
                          <a:spcPts val="0"/>
                        </a:spcBef>
                        <a:spcAft>
                          <a:spcPts val="0"/>
                        </a:spcAft>
                        <a:buNone/>
                      </a:pPr>
                      <a:r>
                        <a:rPr lang="en-GB" sz="900" dirty="0">
                          <a:solidFill>
                            <a:schemeClr val="dk1"/>
                          </a:solidFill>
                          <a:latin typeface="Arial"/>
                          <a:ea typeface="Arial"/>
                          <a:cs typeface="Arial"/>
                          <a:sym typeface="Arial"/>
                        </a:rPr>
                        <a:t>25 </a:t>
                      </a:r>
                      <a:r>
                        <a:rPr lang="en-GB" sz="900" dirty="0">
                          <a:latin typeface="Arial"/>
                          <a:ea typeface="Arial"/>
                          <a:cs typeface="Arial"/>
                          <a:sym typeface="Arial"/>
                        </a:rPr>
                        <a:t>hours of lectures and demonstrations</a:t>
                      </a:r>
                      <a:endParaRPr sz="90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6"/>
                  </a:ext>
                </a:extLst>
              </a:tr>
              <a:tr h="315540">
                <a:tc>
                  <a:txBody>
                    <a:bodyPr/>
                    <a:lstStyle/>
                    <a:p>
                      <a:pPr marL="1511300" marR="0" lvl="0" indent="-1511300" algn="l" rtl="0">
                        <a:spcBef>
                          <a:spcPts val="0"/>
                        </a:spcBef>
                        <a:spcAft>
                          <a:spcPts val="0"/>
                        </a:spcAft>
                        <a:buNone/>
                      </a:pPr>
                      <a:r>
                        <a:rPr lang="en-GB" sz="900" dirty="0">
                          <a:latin typeface="Arial"/>
                          <a:ea typeface="Arial"/>
                          <a:cs typeface="Arial"/>
                          <a:sym typeface="Arial"/>
                        </a:rPr>
                        <a:t>Venue</a:t>
                      </a:r>
                      <a:endParaRPr sz="900" b="1" dirty="0">
                        <a:solidFill>
                          <a:srgbClr val="000000"/>
                        </a:solidFill>
                        <a:latin typeface="Arial"/>
                        <a:ea typeface="Arial"/>
                        <a:cs typeface="Arial"/>
                        <a:sym typeface="Arial"/>
                      </a:endParaRPr>
                    </a:p>
                  </a:txBody>
                  <a:tcPr marL="62150" marR="62150" marT="0" marB="0" anchor="ctr"/>
                </a:tc>
                <a:tc>
                  <a:txBody>
                    <a:bodyPr/>
                    <a:lstStyle/>
                    <a:p>
                      <a:pPr marL="19050" marR="190500" lvl="0" indent="0" algn="just" rtl="0">
                        <a:spcBef>
                          <a:spcPts val="0"/>
                        </a:spcBef>
                        <a:spcAft>
                          <a:spcPts val="0"/>
                        </a:spcAft>
                        <a:buNone/>
                      </a:pPr>
                      <a:r>
                        <a:rPr lang="en-US" sz="900" b="0" i="0" u="none" strike="noStrike" cap="none" dirty="0">
                          <a:solidFill>
                            <a:schemeClr val="dk1"/>
                          </a:solidFill>
                          <a:effectLst/>
                          <a:latin typeface="+mn-lt"/>
                          <a:ea typeface="Calibri"/>
                          <a:cs typeface="Calibri"/>
                          <a:sym typeface="Arial"/>
                        </a:rPr>
                        <a:t>Institute for Clinical and Experimental Medicine, </a:t>
                      </a:r>
                      <a:r>
                        <a:rPr lang="en-US" sz="900" b="0" i="0" u="none" strike="noStrike" cap="none" dirty="0" err="1">
                          <a:solidFill>
                            <a:schemeClr val="dk1"/>
                          </a:solidFill>
                          <a:effectLst/>
                          <a:latin typeface="+mn-lt"/>
                          <a:ea typeface="Calibri"/>
                          <a:cs typeface="Calibri"/>
                          <a:sym typeface="Arial"/>
                        </a:rPr>
                        <a:t>Videnska</a:t>
                      </a:r>
                      <a:r>
                        <a:rPr lang="en-US" sz="900" b="0" i="0" u="none" strike="noStrike" cap="none" dirty="0">
                          <a:solidFill>
                            <a:schemeClr val="dk1"/>
                          </a:solidFill>
                          <a:effectLst/>
                          <a:latin typeface="+mn-lt"/>
                          <a:ea typeface="Calibri"/>
                          <a:cs typeface="Calibri"/>
                          <a:sym typeface="Arial"/>
                        </a:rPr>
                        <a:t> 1958/9, 140 21 Prague 4. </a:t>
                      </a:r>
                      <a:endParaRPr sz="900" dirty="0">
                        <a:solidFill>
                          <a:srgbClr val="000000"/>
                        </a:solidFill>
                        <a:latin typeface="+mn-lt"/>
                        <a:ea typeface="Arial"/>
                        <a:cs typeface="Arial"/>
                        <a:sym typeface="Arial"/>
                      </a:endParaRPr>
                    </a:p>
                  </a:txBody>
                  <a:tcPr marL="62150" marR="62150" marT="0" marB="0" anchor="ctr"/>
                </a:tc>
                <a:extLst>
                  <a:ext uri="{0D108BD9-81ED-4DB2-BD59-A6C34878D82A}">
                    <a16:rowId xmlns:a16="http://schemas.microsoft.com/office/drawing/2014/main" val="10007"/>
                  </a:ext>
                </a:extLst>
              </a:tr>
              <a:tr h="288000">
                <a:tc>
                  <a:txBody>
                    <a:bodyPr/>
                    <a:lstStyle/>
                    <a:p>
                      <a:pPr marL="1295400" marR="0" lvl="0" indent="-1295400" algn="l" rtl="0">
                        <a:spcBef>
                          <a:spcPts val="0"/>
                        </a:spcBef>
                        <a:spcAft>
                          <a:spcPts val="0"/>
                        </a:spcAft>
                        <a:buNone/>
                      </a:pPr>
                      <a:r>
                        <a:rPr lang="en-GB" sz="900">
                          <a:latin typeface="Arial"/>
                          <a:ea typeface="Arial"/>
                          <a:cs typeface="Arial"/>
                          <a:sym typeface="Arial"/>
                        </a:rPr>
                        <a:t>GPS coordinates</a:t>
                      </a:r>
                      <a:endParaRPr sz="900" b="1">
                        <a:solidFill>
                          <a:srgbClr val="000000"/>
                        </a:solidFill>
                        <a:latin typeface="Arial"/>
                        <a:ea typeface="Arial"/>
                        <a:cs typeface="Arial"/>
                        <a:sym typeface="Arial"/>
                      </a:endParaRPr>
                    </a:p>
                  </a:txBody>
                  <a:tcPr marL="62150" marR="62150" marT="0" marB="0" anchor="ctr"/>
                </a:tc>
                <a:tc>
                  <a:txBody>
                    <a:bodyPr/>
                    <a:lstStyle/>
                    <a:p>
                      <a:pPr marL="1295400" marR="0" lvl="0" indent="-1295400" algn="just" rtl="0">
                        <a:spcBef>
                          <a:spcPts val="0"/>
                        </a:spcBef>
                        <a:spcAft>
                          <a:spcPts val="0"/>
                        </a:spcAft>
                        <a:buNone/>
                      </a:pPr>
                      <a:r>
                        <a:rPr lang="en-US" sz="900" b="0" i="0" u="none" strike="noStrike" cap="none">
                          <a:solidFill>
                            <a:schemeClr val="dk1"/>
                          </a:solidFill>
                          <a:effectLst/>
                          <a:latin typeface="+mn-lt"/>
                          <a:ea typeface="Calibri"/>
                          <a:cs typeface="Calibri"/>
                          <a:sym typeface="Arial"/>
                        </a:rPr>
                        <a:t>(50.0227343,14.4627919)</a:t>
                      </a:r>
                    </a:p>
                    <a:p>
                      <a:pPr marL="1295400" marR="0" lvl="0" indent="-1295400" algn="just" rtl="0">
                        <a:spcBef>
                          <a:spcPts val="0"/>
                        </a:spcBef>
                        <a:spcAft>
                          <a:spcPts val="0"/>
                        </a:spcAft>
                        <a:buNone/>
                      </a:pPr>
                      <a:r>
                        <a:rPr lang="en-US" sz="900" b="0" i="0" u="none" strike="noStrike" cap="none" dirty="0">
                          <a:solidFill>
                            <a:schemeClr val="dk1"/>
                          </a:solidFill>
                          <a:effectLst/>
                          <a:latin typeface="+mn-lt"/>
                          <a:ea typeface="Calibri"/>
                          <a:cs typeface="Calibri"/>
                          <a:sym typeface="Arial"/>
                          <a:hlinkClick r:id="rId10"/>
                        </a:rPr>
                        <a:t>https://goo.gl/maps/ZURP2VeS6PJpvho96</a:t>
                      </a:r>
                      <a:endParaRPr sz="900" dirty="0">
                        <a:solidFill>
                          <a:srgbClr val="000000"/>
                        </a:solidFill>
                        <a:latin typeface="+mn-lt"/>
                        <a:ea typeface="Arial"/>
                        <a:cs typeface="Arial"/>
                        <a:sym typeface="Arial"/>
                      </a:endParaRPr>
                    </a:p>
                  </a:txBody>
                  <a:tcPr marL="62150" marR="62150" marT="0" marB="0" anchor="ctr"/>
                </a:tc>
                <a:extLst>
                  <a:ext uri="{0D108BD9-81ED-4DB2-BD59-A6C34878D82A}">
                    <a16:rowId xmlns:a16="http://schemas.microsoft.com/office/drawing/2014/main" val="10008"/>
                  </a:ext>
                </a:extLst>
              </a:tr>
              <a:tr h="288000">
                <a:tc>
                  <a:txBody>
                    <a:bodyPr/>
                    <a:lstStyle/>
                    <a:p>
                      <a:pPr marL="1295400" marR="0" lvl="0" indent="-1295400" algn="l" rtl="0">
                        <a:spcBef>
                          <a:spcPts val="0"/>
                        </a:spcBef>
                        <a:spcAft>
                          <a:spcPts val="0"/>
                        </a:spcAft>
                        <a:buNone/>
                      </a:pPr>
                      <a:r>
                        <a:rPr lang="en-GB" sz="900" dirty="0">
                          <a:latin typeface="Arial"/>
                          <a:ea typeface="Arial"/>
                          <a:cs typeface="Arial"/>
                          <a:sym typeface="Arial"/>
                        </a:rPr>
                        <a:t>Accommodation</a:t>
                      </a:r>
                      <a:endParaRPr sz="900" b="1" dirty="0">
                        <a:solidFill>
                          <a:srgbClr val="000000"/>
                        </a:solidFill>
                        <a:latin typeface="Arial"/>
                        <a:ea typeface="Arial"/>
                        <a:cs typeface="Arial"/>
                        <a:sym typeface="Arial"/>
                      </a:endParaRPr>
                    </a:p>
                  </a:txBody>
                  <a:tcPr marL="62150" marR="62150" marT="0" marB="0" anchor="ctr"/>
                </a:tc>
                <a:tc>
                  <a:txBody>
                    <a:bodyPr/>
                    <a:lstStyle/>
                    <a:p>
                      <a:pPr marL="1295400" marR="0" lvl="0" indent="-1295400" algn="just" rtl="0">
                        <a:spcBef>
                          <a:spcPts val="0"/>
                        </a:spcBef>
                        <a:spcAft>
                          <a:spcPts val="0"/>
                        </a:spcAft>
                        <a:buNone/>
                      </a:pPr>
                      <a:r>
                        <a:rPr lang="en-GB" sz="900">
                          <a:latin typeface="Arial"/>
                          <a:ea typeface="Arial"/>
                          <a:cs typeface="Arial"/>
                          <a:sym typeface="Arial"/>
                        </a:rPr>
                        <a:t>Individual </a:t>
                      </a:r>
                      <a:endParaRPr sz="90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09"/>
                  </a:ext>
                </a:extLst>
              </a:tr>
              <a:tr h="360000">
                <a:tc>
                  <a:txBody>
                    <a:bodyPr/>
                    <a:lstStyle/>
                    <a:p>
                      <a:pPr marL="1295400" marR="0" lvl="0" indent="-1295400" algn="l" rtl="0">
                        <a:spcBef>
                          <a:spcPts val="0"/>
                        </a:spcBef>
                        <a:spcAft>
                          <a:spcPts val="0"/>
                        </a:spcAft>
                        <a:buNone/>
                      </a:pPr>
                      <a:r>
                        <a:rPr lang="en-GB" sz="900">
                          <a:latin typeface="Arial"/>
                          <a:ea typeface="Arial"/>
                          <a:cs typeface="Arial"/>
                          <a:sym typeface="Arial"/>
                        </a:rPr>
                        <a:t>Information, programme at:</a:t>
                      </a:r>
                      <a:endParaRPr/>
                    </a:p>
                  </a:txBody>
                  <a:tcPr marL="62150" marR="62150" marT="0" marB="0" anchor="ctr"/>
                </a:tc>
                <a:tc>
                  <a:txBody>
                    <a:bodyPr/>
                    <a:lstStyle/>
                    <a:p>
                      <a:pPr marL="0" marR="266700" lvl="0" indent="0" algn="just" rtl="0">
                        <a:spcBef>
                          <a:spcPts val="0"/>
                        </a:spcBef>
                        <a:spcAft>
                          <a:spcPts val="0"/>
                        </a:spcAft>
                        <a:buNone/>
                      </a:pPr>
                      <a:r>
                        <a:rPr lang="en-GB" sz="900" u="sng">
                          <a:solidFill>
                            <a:schemeClr val="hlink"/>
                          </a:solidFill>
                          <a:latin typeface="Arial"/>
                          <a:ea typeface="Arial"/>
                          <a:cs typeface="Arial"/>
                          <a:sym typeface="Arial"/>
                          <a:hlinkClick r:id="rId11"/>
                        </a:rPr>
                        <a:t>www.efomp.org</a:t>
                      </a:r>
                      <a:endParaRPr sz="900" u="sng">
                        <a:latin typeface="Arial"/>
                        <a:ea typeface="Arial"/>
                        <a:cs typeface="Arial"/>
                        <a:sym typeface="Arial"/>
                      </a:endParaRPr>
                    </a:p>
                  </a:txBody>
                  <a:tcPr marL="62150" marR="62150" marT="0" marB="0" anchor="ctr"/>
                </a:tc>
                <a:extLst>
                  <a:ext uri="{0D108BD9-81ED-4DB2-BD59-A6C34878D82A}">
                    <a16:rowId xmlns:a16="http://schemas.microsoft.com/office/drawing/2014/main" val="10010"/>
                  </a:ext>
                </a:extLst>
              </a:tr>
              <a:tr h="288000">
                <a:tc>
                  <a:txBody>
                    <a:bodyPr/>
                    <a:lstStyle/>
                    <a:p>
                      <a:pPr marL="1295400" marR="0" lvl="0" indent="-1295400" algn="l" rtl="0">
                        <a:spcBef>
                          <a:spcPts val="0"/>
                        </a:spcBef>
                        <a:spcAft>
                          <a:spcPts val="0"/>
                        </a:spcAft>
                        <a:buNone/>
                      </a:pPr>
                      <a:r>
                        <a:rPr lang="en-GB" sz="900" dirty="0">
                          <a:latin typeface="Arial"/>
                          <a:ea typeface="Arial"/>
                          <a:cs typeface="Arial"/>
                          <a:sym typeface="Arial"/>
                        </a:rPr>
                        <a:t>Registration</a:t>
                      </a:r>
                      <a:endParaRPr sz="900" b="1" dirty="0">
                        <a:solidFill>
                          <a:srgbClr val="000000"/>
                        </a:solidFill>
                        <a:latin typeface="Arial"/>
                        <a:ea typeface="Arial"/>
                        <a:cs typeface="Arial"/>
                        <a:sym typeface="Arial"/>
                      </a:endParaRPr>
                    </a:p>
                  </a:txBody>
                  <a:tcPr marL="62150" marR="62150" marT="0" marB="0" anchor="ctr"/>
                </a:tc>
                <a:tc>
                  <a:txBody>
                    <a:bodyPr/>
                    <a:lstStyle/>
                    <a:p>
                      <a:pPr marL="0" marR="266700" lvl="0" indent="0" algn="just" rtl="0">
                        <a:spcBef>
                          <a:spcPts val="0"/>
                        </a:spcBef>
                        <a:spcAft>
                          <a:spcPts val="0"/>
                        </a:spcAft>
                        <a:buNone/>
                      </a:pPr>
                      <a:r>
                        <a:rPr lang="en-GB" sz="900" dirty="0">
                          <a:latin typeface="Arial"/>
                          <a:ea typeface="Arial"/>
                          <a:cs typeface="Arial"/>
                          <a:sym typeface="Arial"/>
                        </a:rPr>
                        <a:t>Electronic registration via </a:t>
                      </a:r>
                      <a:r>
                        <a:rPr lang="en-GB" sz="900" u="sng" dirty="0">
                          <a:solidFill>
                            <a:schemeClr val="hlink"/>
                          </a:solidFill>
                          <a:latin typeface="Arial"/>
                          <a:ea typeface="Arial"/>
                          <a:cs typeface="Arial"/>
                          <a:sym typeface="Arial"/>
                          <a:hlinkClick r:id="rId12"/>
                        </a:rPr>
                        <a:t>EFOMP website </a:t>
                      </a:r>
                      <a:endParaRPr sz="900" dirty="0">
                        <a:solidFill>
                          <a:srgbClr val="000000"/>
                        </a:solidFill>
                        <a:latin typeface="Arial"/>
                        <a:ea typeface="Arial"/>
                        <a:cs typeface="Arial"/>
                        <a:sym typeface="Arial"/>
                      </a:endParaRPr>
                    </a:p>
                  </a:txBody>
                  <a:tcPr marL="62150" marR="62150" marT="0" marB="0" anchor="ctr"/>
                </a:tc>
                <a:extLst>
                  <a:ext uri="{0D108BD9-81ED-4DB2-BD59-A6C34878D82A}">
                    <a16:rowId xmlns:a16="http://schemas.microsoft.com/office/drawing/2014/main" val="10011"/>
                  </a:ext>
                </a:extLst>
              </a:tr>
              <a:tr h="288000">
                <a:tc>
                  <a:txBody>
                    <a:bodyPr/>
                    <a:lstStyle/>
                    <a:p>
                      <a:pPr marL="1295400" marR="0" lvl="0" indent="-1295400" algn="l" rtl="0">
                        <a:spcBef>
                          <a:spcPts val="0"/>
                        </a:spcBef>
                        <a:spcAft>
                          <a:spcPts val="0"/>
                        </a:spcAft>
                        <a:buNone/>
                      </a:pPr>
                      <a:r>
                        <a:rPr lang="en-GB" sz="900" dirty="0">
                          <a:latin typeface="Arial"/>
                          <a:ea typeface="Arial"/>
                          <a:cs typeface="Arial"/>
                          <a:sym typeface="Arial"/>
                        </a:rPr>
                        <a:t>Registration period</a:t>
                      </a:r>
                      <a:endParaRPr sz="900" b="1" dirty="0">
                        <a:solidFill>
                          <a:srgbClr val="000000"/>
                        </a:solidFill>
                        <a:latin typeface="Arial"/>
                        <a:ea typeface="Arial"/>
                        <a:cs typeface="Arial"/>
                        <a:sym typeface="Arial"/>
                      </a:endParaRPr>
                    </a:p>
                  </a:txBody>
                  <a:tcPr marL="62150" marR="62150" marT="0" marB="0" anchor="ctr"/>
                </a:tc>
                <a:tc>
                  <a:txBody>
                    <a:bodyPr/>
                    <a:lstStyle/>
                    <a:p>
                      <a:pPr marL="1295400" marR="0" lvl="0" indent="-1295400" algn="just" rtl="0">
                        <a:spcBef>
                          <a:spcPts val="0"/>
                        </a:spcBef>
                        <a:spcAft>
                          <a:spcPts val="0"/>
                        </a:spcAft>
                        <a:buNone/>
                      </a:pPr>
                      <a:r>
                        <a:rPr lang="en-US" sz="900" dirty="0">
                          <a:latin typeface="+mn-lt"/>
                        </a:rPr>
                        <a:t>10th March 2023 – 1st October 2023 (online only)</a:t>
                      </a:r>
                      <a:endParaRPr sz="900" dirty="0">
                        <a:solidFill>
                          <a:srgbClr val="000000"/>
                        </a:solidFill>
                        <a:latin typeface="+mn-lt"/>
                        <a:ea typeface="Arial"/>
                        <a:cs typeface="Arial"/>
                        <a:sym typeface="Arial"/>
                      </a:endParaRPr>
                    </a:p>
                  </a:txBody>
                  <a:tcPr marL="62150" marR="62150" marT="0" marB="0" anchor="ctr"/>
                </a:tc>
                <a:extLst>
                  <a:ext uri="{0D108BD9-81ED-4DB2-BD59-A6C34878D82A}">
                    <a16:rowId xmlns:a16="http://schemas.microsoft.com/office/drawing/2014/main" val="10012"/>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1554</TotalTime>
  <Words>1670</Words>
  <Application>Microsoft Macintosh PowerPoint</Application>
  <PresentationFormat>Presentazione su schermo (4:3)</PresentationFormat>
  <Paragraphs>245</Paragraphs>
  <Slides>6</Slides>
  <Notes>3</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6</vt:i4>
      </vt:variant>
    </vt:vector>
  </HeadingPairs>
  <TitlesOfParts>
    <vt:vector size="12" baseType="lpstr">
      <vt:lpstr>Arial</vt:lpstr>
      <vt:lpstr>Calibri</vt:lpstr>
      <vt:lpstr>Noto Sans Symbols</vt:lpstr>
      <vt:lpstr>Roboto</vt:lpstr>
      <vt:lpstr>Verdana</vt:lpstr>
      <vt:lpstr>Office Theme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EFI KOUTSOUVELI</dc:creator>
  <cp:lastModifiedBy>Alberto Torresin</cp:lastModifiedBy>
  <cp:revision>181</cp:revision>
  <dcterms:created xsi:type="dcterms:W3CDTF">2006-08-16T00:00:00Z</dcterms:created>
  <dcterms:modified xsi:type="dcterms:W3CDTF">2023-08-30T13:43:58Z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